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Proxima Nova"/>
      <p:regular r:id="rId21"/>
      <p:bold r:id="rId22"/>
      <p:italic r:id="rId23"/>
      <p:boldItalic r:id="rId24"/>
    </p:embeddedFont>
    <p:embeddedFont>
      <p:font typeface="Roboto"/>
      <p:regular r:id="rId25"/>
      <p:bold r:id="rId26"/>
      <p:italic r:id="rId27"/>
      <p:boldItalic r:id="rId28"/>
    </p:embeddedFont>
    <p:embeddedFont>
      <p:font typeface="Lora"/>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33" roundtripDataSignature="AMtx7mibp/Z7cwzJUpSCFkmf7UjIGz/qt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0413DBC-1A55-4DD1-B047-4B21B95B7F24}">
  <a:tblStyle styleId="{10413DBC-1A55-4DD1-B047-4B21B95B7F2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DF2E3B4-C60B-474D-BEE9-95F39FE8DC2B}"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ProximaNova-bold.fntdata"/><Relationship Id="rId21" Type="http://schemas.openxmlformats.org/officeDocument/2006/relationships/font" Target="fonts/ProximaNova-regular.fntdata"/><Relationship Id="rId24" Type="http://schemas.openxmlformats.org/officeDocument/2006/relationships/font" Target="fonts/ProximaNova-boldItalic.fntdata"/><Relationship Id="rId23" Type="http://schemas.openxmlformats.org/officeDocument/2006/relationships/font" Target="fonts/ProximaNova-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ora-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ora-italic.fntdata"/><Relationship Id="rId30" Type="http://schemas.openxmlformats.org/officeDocument/2006/relationships/font" Target="fonts/Lora-bold.fntdata"/><Relationship Id="rId11" Type="http://schemas.openxmlformats.org/officeDocument/2006/relationships/slide" Target="slides/slide5.xml"/><Relationship Id="rId33" Type="http://customschemas.google.com/relationships/presentationmetadata" Target="metadata"/><Relationship Id="rId10" Type="http://schemas.openxmlformats.org/officeDocument/2006/relationships/slide" Target="slides/slide4.xml"/><Relationship Id="rId32" Type="http://schemas.openxmlformats.org/officeDocument/2006/relationships/font" Target="fonts/Lora-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Shiv</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fc7ac5ec0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fc7ac5ec0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Limitations of our system is that our application is dependent on internet connectivity, which might not be ideal for people with not good connectivity. For example, our notification system used telegram application, which requires use of internet.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system was not deployed with actual IoT devices because we were all working remotely and we didn’t have the required sensors/actuators </a:t>
            </a:r>
            <a:r>
              <a:rPr lang="en"/>
              <a:t>available.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Scalability of system might be a challenge when implemented on actual devices due to IoT devices are resource constrained and we havent checked this parameters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Future Works: </a:t>
            </a:r>
            <a:endParaRPr/>
          </a:p>
          <a:p>
            <a:pPr indent="0" lvl="0" marL="0" rtl="0" algn="l">
              <a:spcBef>
                <a:spcPts val="0"/>
              </a:spcBef>
              <a:spcAft>
                <a:spcPts val="0"/>
              </a:spcAft>
              <a:buNone/>
            </a:pPr>
            <a:r>
              <a:rPr lang="en"/>
              <a:t>For future works there could be improvements made like using a dedicated control application instead of relying on telegram for notifications because of its limitation.</a:t>
            </a:r>
            <a:endParaRPr/>
          </a:p>
          <a:p>
            <a:pPr indent="0" lvl="0" marL="0" rtl="0" algn="l">
              <a:spcBef>
                <a:spcPts val="0"/>
              </a:spcBef>
              <a:spcAft>
                <a:spcPts val="0"/>
              </a:spcAft>
              <a:buNone/>
            </a:pPr>
            <a:r>
              <a:rPr lang="en"/>
              <a:t>There is also scope in exploring different connectivity protocols which might be better suited to the application.</a:t>
            </a:r>
            <a:endParaRPr/>
          </a:p>
          <a:p>
            <a:pPr indent="0" lvl="0" marL="0" rtl="0" algn="l">
              <a:spcBef>
                <a:spcPts val="0"/>
              </a:spcBef>
              <a:spcAft>
                <a:spcPts val="0"/>
              </a:spcAft>
              <a:buNone/>
            </a:pPr>
            <a:r>
              <a:rPr lang="en"/>
              <a:t>Other future work is deploying the system on actual IoT hardware.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0287afcbbb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0287afcbbb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concluding the presentation, we have </a:t>
            </a:r>
            <a:r>
              <a:rPr lang="en"/>
              <a:t>successfully</a:t>
            </a:r>
            <a:r>
              <a:rPr lang="en"/>
              <a:t> implemented smart visitor system on our system. </a:t>
            </a:r>
            <a:endParaRPr/>
          </a:p>
          <a:p>
            <a:pPr indent="0" lvl="0" marL="0" rtl="0" algn="l">
              <a:spcBef>
                <a:spcPts val="0"/>
              </a:spcBef>
              <a:spcAft>
                <a:spcPts val="0"/>
              </a:spcAft>
              <a:buNone/>
            </a:pPr>
            <a:r>
              <a:rPr lang="en"/>
              <a:t>Highlights of our system is that it supports real time </a:t>
            </a:r>
            <a:r>
              <a:rPr lang="en"/>
              <a:t>addiction</a:t>
            </a:r>
            <a:r>
              <a:rPr lang="en"/>
              <a:t> of new people to the database, </a:t>
            </a:r>
            <a:endParaRPr/>
          </a:p>
          <a:p>
            <a:pPr indent="0" lvl="0" marL="0" rtl="0" algn="l">
              <a:spcBef>
                <a:spcPts val="0"/>
              </a:spcBef>
              <a:spcAft>
                <a:spcPts val="0"/>
              </a:spcAft>
              <a:buNone/>
            </a:pPr>
            <a:r>
              <a:rPr lang="en"/>
              <a:t>There is rule based entry system</a:t>
            </a:r>
            <a:endParaRPr/>
          </a:p>
          <a:p>
            <a:pPr indent="0" lvl="0" marL="0" rtl="0" algn="l">
              <a:spcBef>
                <a:spcPts val="0"/>
              </a:spcBef>
              <a:spcAft>
                <a:spcPts val="0"/>
              </a:spcAft>
              <a:buNone/>
            </a:pPr>
            <a:r>
              <a:rPr lang="en"/>
              <a:t>And our application also has decision making ability.</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fc7ac5ec04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fc7ac5ec0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fc7ac5ec0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fc7ac5ec0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033d4cdcb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033d4cdcb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Shiv</a:t>
            </a:r>
            <a:endParaRPr/>
          </a:p>
          <a:p>
            <a:pPr indent="0" lvl="0" marL="0" rtl="0" algn="l">
              <a:lnSpc>
                <a:spcPct val="100000"/>
              </a:lnSpc>
              <a:spcBef>
                <a:spcPts val="0"/>
              </a:spcBef>
              <a:spcAft>
                <a:spcPts val="0"/>
              </a:spcAft>
              <a:buSzPts val="1100"/>
              <a:buNone/>
            </a:pPr>
            <a:r>
              <a:rPr lang="en"/>
              <a:t>Notification driven retaining of the model.</a:t>
            </a:r>
            <a:endParaRPr/>
          </a:p>
          <a:p>
            <a:pPr indent="0" lvl="0" marL="0" rtl="0" algn="l">
              <a:lnSpc>
                <a:spcPct val="100000"/>
              </a:lnSpc>
              <a:spcBef>
                <a:spcPts val="0"/>
              </a:spcBef>
              <a:spcAft>
                <a:spcPts val="0"/>
              </a:spcAft>
              <a:buSzPts val="1100"/>
              <a:buNone/>
            </a:pPr>
            <a:r>
              <a:rPr lang="en"/>
              <a:t>Heuristic based entry.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Shiv</a:t>
            </a:r>
            <a:endParaRPr/>
          </a:p>
          <a:p>
            <a:pPr indent="0" lvl="0" marL="0" rtl="0" algn="l">
              <a:lnSpc>
                <a:spcPct val="100000"/>
              </a:lnSpc>
              <a:spcBef>
                <a:spcPts val="0"/>
              </a:spcBef>
              <a:spcAft>
                <a:spcPts val="0"/>
              </a:spcAft>
              <a:buSzPts val="1100"/>
              <a:buNone/>
            </a:pPr>
            <a:r>
              <a:rPr lang="en"/>
              <a:t>Card and credential based. Photo just for record.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fb23727e8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gfb23727e83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Sharanya:</a:t>
            </a:r>
            <a:endParaRPr/>
          </a:p>
          <a:p>
            <a:pPr indent="0" lvl="0" marL="0" rtl="0" algn="l">
              <a:lnSpc>
                <a:spcPct val="100000"/>
              </a:lnSpc>
              <a:spcBef>
                <a:spcPts val="0"/>
              </a:spcBef>
              <a:spcAft>
                <a:spcPts val="0"/>
              </a:spcAft>
              <a:buSzPts val="1100"/>
              <a:buNone/>
            </a:pPr>
            <a:r>
              <a:rPr lang="en"/>
              <a:t>We did some extensive research for dataset selection. </a:t>
            </a:r>
            <a:endParaRPr/>
          </a:p>
          <a:p>
            <a:pPr indent="0" lvl="0" marL="0" rtl="0" algn="l">
              <a:lnSpc>
                <a:spcPct val="100000"/>
              </a:lnSpc>
              <a:spcBef>
                <a:spcPts val="0"/>
              </a:spcBef>
              <a:spcAft>
                <a:spcPts val="0"/>
              </a:spcAft>
              <a:buSzPts val="1100"/>
              <a:buNone/>
            </a:pPr>
            <a:r>
              <a:rPr lang="en"/>
              <a:t>16128 images of 28 human subjects under 9 poses and 64 illumination conditions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fb34a77c5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gfb34a77c5d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Sharanya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fc7ac5ec04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fc7ac5ec04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Sharanya…. Iske baad DEMO VIDEO</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fb34a77c5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gfb34a77c5d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Manjyot: </a:t>
            </a:r>
            <a:endParaRPr/>
          </a:p>
          <a:p>
            <a:pPr indent="0" lvl="0" marL="0" rtl="0" algn="l">
              <a:lnSpc>
                <a:spcPct val="100000"/>
              </a:lnSpc>
              <a:spcBef>
                <a:spcPts val="0"/>
              </a:spcBef>
              <a:spcAft>
                <a:spcPts val="0"/>
              </a:spcAft>
              <a:buSzPts val="1100"/>
              <a:buNone/>
            </a:pPr>
            <a:r>
              <a:rPr lang="en"/>
              <a:t>For the part of face feature extraction and their encoding, we have used the face_recognition python module, which uses ResNet implementation under the hood and is optimized implementation. </a:t>
            </a:r>
            <a:endParaRPr/>
          </a:p>
          <a:p>
            <a:pPr indent="0" lvl="0" marL="0" rtl="0" algn="l">
              <a:lnSpc>
                <a:spcPct val="100000"/>
              </a:lnSpc>
              <a:spcBef>
                <a:spcPts val="0"/>
              </a:spcBef>
              <a:spcAft>
                <a:spcPts val="0"/>
              </a:spcAft>
              <a:buSzPts val="1100"/>
              <a:buNone/>
            </a:pPr>
            <a:r>
              <a:rPr lang="en"/>
              <a:t>We tried to work on custom Inception ResNet Model but the time it was taking was longer than the face_recognition module.</a:t>
            </a:r>
            <a:br>
              <a:rPr lang="en"/>
            </a:br>
            <a:r>
              <a:rPr lang="en"/>
              <a:t>Inception ResNet implementation took 0.1 secs to compute encodings but face_recognition model computed in 0.001. Its and optimized implementation hence it was more suited for our task.</a:t>
            </a:r>
            <a:endParaRPr/>
          </a:p>
          <a:p>
            <a:pPr indent="0" lvl="0" marL="0" rtl="0" algn="l">
              <a:lnSpc>
                <a:spcPct val="100000"/>
              </a:lnSpc>
              <a:spcBef>
                <a:spcPts val="0"/>
              </a:spcBef>
              <a:spcAft>
                <a:spcPts val="0"/>
              </a:spcAft>
              <a:buSzPts val="1100"/>
              <a:buNone/>
            </a:pPr>
            <a:r>
              <a:rPr lang="en"/>
              <a:t>This encoding model will compute a 128d array face feature vector. We will explain in further slides how this feature vector encoding is used.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0287afcbb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0287afcbb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tested our encoding classification algorithm on KNN classification and SVM classification. KNN and SVM gave near same accuracy and training times. But we were achieving slightly better accuracy with KNN algorithm and training time, so we went to implement KNN Algorithm with our system.</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028269cf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028269cf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brief overview of how our face recognition algorithm will work. We can see that first we will have an image input, this will pass through the encoding, this is our </a:t>
            </a:r>
            <a:r>
              <a:rPr lang="en"/>
              <a:t>encoding</a:t>
            </a:r>
            <a:r>
              <a:rPr lang="en"/>
              <a:t> module which will give us the 128d vector which is essentially feature extraction step. We will also have our stored encodings saved, which will be encodings of known person already in our database. Both this will serve as input to KNN. KNN algorithm will find out the closest person that matches to our test image and give us a distance metric. If distance between test image and closest person match is less than threshold, we classify it as person found, else we will conclude that person is not found </a:t>
            </a:r>
            <a:r>
              <a:rPr lang="en"/>
              <a:t>since</a:t>
            </a:r>
            <a:r>
              <a:rPr lang="en"/>
              <a:t> the distance is higher than threshold and there was no match found.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6"/>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6"/>
          <p:cNvSpPr txBox="1"/>
          <p:nvPr>
            <p:ph type="ctrTitle"/>
          </p:nvPr>
        </p:nvSpPr>
        <p:spPr>
          <a:xfrm>
            <a:off x="510450" y="1257300"/>
            <a:ext cx="8123100" cy="1588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12" name="Google Shape;12;p6"/>
          <p:cNvSpPr txBox="1"/>
          <p:nvPr>
            <p:ph idx="1" type="subTitle"/>
          </p:nvPr>
        </p:nvSpPr>
        <p:spPr>
          <a:xfrm>
            <a:off x="510450" y="3182313"/>
            <a:ext cx="8123100" cy="630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400"/>
              <a:buNone/>
              <a:defRPr sz="2400">
                <a:solidFill>
                  <a:schemeClr val="lt1"/>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 name="Shape 47"/>
        <p:cNvGrpSpPr/>
        <p:nvPr/>
      </p:nvGrpSpPr>
      <p:grpSpPr>
        <a:xfrm>
          <a:off x="0" y="0"/>
          <a:ext cx="0" cy="0"/>
          <a:chOff x="0" y="0"/>
          <a:chExt cx="0" cy="0"/>
        </a:xfrm>
      </p:grpSpPr>
      <p:sp>
        <p:nvSpPr>
          <p:cNvPr id="48" name="Google Shape;48;p14"/>
          <p:cNvSpPr txBox="1"/>
          <p:nvPr>
            <p:ph idx="1" type="body"/>
          </p:nvPr>
        </p:nvSpPr>
        <p:spPr>
          <a:xfrm>
            <a:off x="311700" y="423682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2100"/>
              <a:buNone/>
              <a:defRPr sz="2100"/>
            </a:lvl1pPr>
          </a:lstStyle>
          <a:p/>
        </p:txBody>
      </p:sp>
      <p:sp>
        <p:nvSpPr>
          <p:cNvPr id="49" name="Google Shape;4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15"/>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15"/>
          <p:cNvSpPr txBox="1"/>
          <p:nvPr>
            <p:ph hasCustomPrompt="1" type="title"/>
          </p:nvPr>
        </p:nvSpPr>
        <p:spPr>
          <a:xfrm>
            <a:off x="311700" y="991475"/>
            <a:ext cx="8520600" cy="19179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14000"/>
              <a:buNone/>
              <a:defRPr b="1" sz="14000"/>
            </a:lvl1pPr>
            <a:lvl2pPr lvl="1" algn="ctr">
              <a:lnSpc>
                <a:spcPct val="100000"/>
              </a:lnSpc>
              <a:spcBef>
                <a:spcPts val="0"/>
              </a:spcBef>
              <a:spcAft>
                <a:spcPts val="0"/>
              </a:spcAft>
              <a:buSzPts val="14000"/>
              <a:buNone/>
              <a:defRPr b="1" sz="14000"/>
            </a:lvl2pPr>
            <a:lvl3pPr lvl="2" algn="ctr">
              <a:lnSpc>
                <a:spcPct val="100000"/>
              </a:lnSpc>
              <a:spcBef>
                <a:spcPts val="0"/>
              </a:spcBef>
              <a:spcAft>
                <a:spcPts val="0"/>
              </a:spcAft>
              <a:buSzPts val="14000"/>
              <a:buNone/>
              <a:defRPr b="1" sz="14000"/>
            </a:lvl3pPr>
            <a:lvl4pPr lvl="3" algn="ctr">
              <a:lnSpc>
                <a:spcPct val="100000"/>
              </a:lnSpc>
              <a:spcBef>
                <a:spcPts val="0"/>
              </a:spcBef>
              <a:spcAft>
                <a:spcPts val="0"/>
              </a:spcAft>
              <a:buSzPts val="14000"/>
              <a:buNone/>
              <a:defRPr b="1" sz="14000"/>
            </a:lvl4pPr>
            <a:lvl5pPr lvl="4" algn="ctr">
              <a:lnSpc>
                <a:spcPct val="100000"/>
              </a:lnSpc>
              <a:spcBef>
                <a:spcPts val="0"/>
              </a:spcBef>
              <a:spcAft>
                <a:spcPts val="0"/>
              </a:spcAft>
              <a:buSzPts val="14000"/>
              <a:buNone/>
              <a:defRPr b="1" sz="14000"/>
            </a:lvl5pPr>
            <a:lvl6pPr lvl="5" algn="ctr">
              <a:lnSpc>
                <a:spcPct val="100000"/>
              </a:lnSpc>
              <a:spcBef>
                <a:spcPts val="0"/>
              </a:spcBef>
              <a:spcAft>
                <a:spcPts val="0"/>
              </a:spcAft>
              <a:buSzPts val="14000"/>
              <a:buNone/>
              <a:defRPr b="1" sz="14000"/>
            </a:lvl6pPr>
            <a:lvl7pPr lvl="6" algn="ctr">
              <a:lnSpc>
                <a:spcPct val="100000"/>
              </a:lnSpc>
              <a:spcBef>
                <a:spcPts val="0"/>
              </a:spcBef>
              <a:spcAft>
                <a:spcPts val="0"/>
              </a:spcAft>
              <a:buSzPts val="14000"/>
              <a:buNone/>
              <a:defRPr b="1" sz="14000"/>
            </a:lvl7pPr>
            <a:lvl8pPr lvl="7" algn="ctr">
              <a:lnSpc>
                <a:spcPct val="100000"/>
              </a:lnSpc>
              <a:spcBef>
                <a:spcPts val="0"/>
              </a:spcBef>
              <a:spcAft>
                <a:spcPts val="0"/>
              </a:spcAft>
              <a:buSzPts val="14000"/>
              <a:buNone/>
              <a:defRPr b="1" sz="14000"/>
            </a:lvl8pPr>
            <a:lvl9pPr lvl="8" algn="ctr">
              <a:lnSpc>
                <a:spcPct val="100000"/>
              </a:lnSpc>
              <a:spcBef>
                <a:spcPts val="0"/>
              </a:spcBef>
              <a:spcAft>
                <a:spcPts val="0"/>
              </a:spcAft>
              <a:buSzPts val="14000"/>
              <a:buNone/>
              <a:defRPr b="1" sz="14000"/>
            </a:lvl9pPr>
          </a:lstStyle>
          <a:p>
            <a:r>
              <a:t>xx%</a:t>
            </a:r>
          </a:p>
        </p:txBody>
      </p:sp>
      <p:sp>
        <p:nvSpPr>
          <p:cNvPr id="53" name="Google Shape;53;p15"/>
          <p:cNvSpPr txBox="1"/>
          <p:nvPr>
            <p:ph idx="1" type="body"/>
          </p:nvPr>
        </p:nvSpPr>
        <p:spPr>
          <a:xfrm>
            <a:off x="311700" y="3071300"/>
            <a:ext cx="8520600" cy="901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4" name="Google Shape;54;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7"/>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 name="Google Shape;17;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8" name="Google Shape;1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 name="Shape 19"/>
        <p:cNvGrpSpPr/>
        <p:nvPr/>
      </p:nvGrpSpPr>
      <p:grpSpPr>
        <a:xfrm>
          <a:off x="0" y="0"/>
          <a:ext cx="0" cy="0"/>
          <a:chOff x="0" y="0"/>
          <a:chExt cx="0" cy="0"/>
        </a:xfrm>
      </p:grpSpPr>
      <p:sp>
        <p:nvSpPr>
          <p:cNvPr id="20" name="Google Shape;20;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1" name="Shape 21"/>
        <p:cNvGrpSpPr/>
        <p:nvPr/>
      </p:nvGrpSpPr>
      <p:grpSpPr>
        <a:xfrm>
          <a:off x="0" y="0"/>
          <a:ext cx="0" cy="0"/>
          <a:chOff x="0" y="0"/>
          <a:chExt cx="0" cy="0"/>
        </a:xfrm>
      </p:grpSpPr>
      <p:cxnSp>
        <p:nvCxnSpPr>
          <p:cNvPr id="22" name="Google Shape;22;p8"/>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23" name="Google Shape;23;p8"/>
          <p:cNvSpPr txBox="1"/>
          <p:nvPr>
            <p:ph type="title"/>
          </p:nvPr>
        </p:nvSpPr>
        <p:spPr>
          <a:xfrm>
            <a:off x="510450" y="2057400"/>
            <a:ext cx="8123100" cy="778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24" name="Google Shape;2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9"/>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8" name="Google Shape;28;p9"/>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9" name="Google Shape;29;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 name="Google Shape;3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11"/>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5" name="Google Shape;35;p11"/>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6" name="Google Shape;36;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7" name="Shape 37"/>
        <p:cNvGrpSpPr/>
        <p:nvPr/>
      </p:nvGrpSpPr>
      <p:grpSpPr>
        <a:xfrm>
          <a:off x="0" y="0"/>
          <a:ext cx="0" cy="0"/>
          <a:chOff x="0" y="0"/>
          <a:chExt cx="0" cy="0"/>
        </a:xfrm>
      </p:grpSpPr>
      <p:sp>
        <p:nvSpPr>
          <p:cNvPr id="38" name="Google Shape;38;p12"/>
          <p:cNvSpPr txBox="1"/>
          <p:nvPr>
            <p:ph type="title"/>
          </p:nvPr>
        </p:nvSpPr>
        <p:spPr>
          <a:xfrm>
            <a:off x="490250" y="526350"/>
            <a:ext cx="57975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9" name="Google Shape;3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 name="Shape 40"/>
        <p:cNvGrpSpPr/>
        <p:nvPr/>
      </p:nvGrpSpPr>
      <p:grpSpPr>
        <a:xfrm>
          <a:off x="0" y="0"/>
          <a:ext cx="0" cy="0"/>
          <a:chOff x="0" y="0"/>
          <a:chExt cx="0" cy="0"/>
        </a:xfrm>
      </p:grpSpPr>
      <p:sp>
        <p:nvSpPr>
          <p:cNvPr id="41" name="Google Shape;41;p13"/>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2" name="Google Shape;42;p13"/>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3" name="Google Shape;43;p13"/>
          <p:cNvSpPr txBox="1"/>
          <p:nvPr>
            <p:ph type="title"/>
          </p:nvPr>
        </p:nvSpPr>
        <p:spPr>
          <a:xfrm>
            <a:off x="265500" y="1205825"/>
            <a:ext cx="4045200" cy="1509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4" name="Google Shape;44;p13"/>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5" name="Google Shape;45;p13"/>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46" name="Google Shape;46;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1pPr>
            <a:lvl2pPr lvl="1"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2pPr>
            <a:lvl3pPr lvl="2"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3pPr>
            <a:lvl4pPr lvl="3"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4pPr>
            <a:lvl5pPr lvl="4"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5pPr>
            <a:lvl6pPr lvl="5"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6pPr>
            <a:lvl7pPr lvl="6"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7pPr>
            <a:lvl8pPr lvl="7"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8pPr>
            <a:lvl9pPr lvl="8"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9pPr>
          </a:lstStyle>
          <a:p/>
        </p:txBody>
      </p:sp>
      <p:sp>
        <p:nvSpPr>
          <p:cNvPr id="7" name="Google Shape;7;p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accent3"/>
              </a:buClr>
              <a:buSzPts val="1800"/>
              <a:buFont typeface="Proxima Nova"/>
              <a:buChar char="●"/>
              <a:defRPr b="0" i="0" sz="1800" u="none" cap="none" strike="noStrike">
                <a:solidFill>
                  <a:schemeClr val="accent3"/>
                </a:solidFill>
                <a:latin typeface="Proxima Nova"/>
                <a:ea typeface="Proxima Nova"/>
                <a:cs typeface="Proxima Nova"/>
                <a:sym typeface="Proxima Nova"/>
              </a:defRPr>
            </a:lvl1pPr>
            <a:lvl2pPr indent="-317500" lvl="1" marL="9144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2pPr>
            <a:lvl3pPr indent="-317500" lvl="2" marL="13716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3pPr>
            <a:lvl4pPr indent="-317500" lvl="3" marL="18288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4pPr>
            <a:lvl5pPr indent="-317500" lvl="4" marL="22860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5pPr>
            <a:lvl6pPr indent="-317500" lvl="5" marL="27432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6pPr>
            <a:lvl7pPr indent="-317500" lvl="6" marL="32004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7pPr>
            <a:lvl8pPr indent="-317500" lvl="7" marL="36576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8pPr>
            <a:lvl9pPr indent="-317500" lvl="8" marL="41148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9pPr>
          </a:lstStyle>
          <a:p/>
        </p:txBody>
      </p:sp>
      <p:sp>
        <p:nvSpPr>
          <p:cNvPr id="8" name="Google Shape;8;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6.png"/><Relationship Id="rId11" Type="http://schemas.openxmlformats.org/officeDocument/2006/relationships/image" Target="../media/image14.png"/><Relationship Id="rId10" Type="http://schemas.openxmlformats.org/officeDocument/2006/relationships/image" Target="../media/image11.png"/><Relationship Id="rId9" Type="http://schemas.openxmlformats.org/officeDocument/2006/relationships/image" Target="../media/image16.png"/><Relationship Id="rId5" Type="http://schemas.openxmlformats.org/officeDocument/2006/relationships/image" Target="../media/image8.png"/><Relationship Id="rId6" Type="http://schemas.openxmlformats.org/officeDocument/2006/relationships/image" Target="../media/image4.png"/><Relationship Id="rId7" Type="http://schemas.openxmlformats.org/officeDocument/2006/relationships/image" Target="../media/image17.png"/><Relationship Id="rId8"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0.png"/><Relationship Id="rId7"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image" Target="../media/image15.jpg"/><Relationship Id="rId5"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
          <p:cNvSpPr txBox="1"/>
          <p:nvPr>
            <p:ph type="ctrTitle"/>
          </p:nvPr>
        </p:nvSpPr>
        <p:spPr>
          <a:xfrm>
            <a:off x="311708" y="12682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800"/>
              <a:buNone/>
            </a:pPr>
            <a:r>
              <a:rPr lang="en"/>
              <a:t>SMART Visitor Recognition</a:t>
            </a:r>
            <a:endParaRPr/>
          </a:p>
        </p:txBody>
      </p:sp>
      <p:sp>
        <p:nvSpPr>
          <p:cNvPr id="60" name="Google Shape;60;p1"/>
          <p:cNvSpPr txBox="1"/>
          <p:nvPr>
            <p:ph idx="1" type="subTitle"/>
          </p:nvPr>
        </p:nvSpPr>
        <p:spPr>
          <a:xfrm>
            <a:off x="806050" y="2256738"/>
            <a:ext cx="8123100" cy="6300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400"/>
              <a:buNone/>
            </a:pPr>
            <a:r>
              <a:rPr lang="en"/>
              <a:t>Team Name: Code Blooded Animals</a:t>
            </a:r>
            <a:endParaRPr/>
          </a:p>
        </p:txBody>
      </p:sp>
      <p:sp>
        <p:nvSpPr>
          <p:cNvPr id="61" name="Google Shape;61;p1"/>
          <p:cNvSpPr txBox="1"/>
          <p:nvPr>
            <p:ph idx="1" type="subTitle"/>
          </p:nvPr>
        </p:nvSpPr>
        <p:spPr>
          <a:xfrm>
            <a:off x="5668800" y="3195425"/>
            <a:ext cx="3163500" cy="1915200"/>
          </a:xfrm>
          <a:prstGeom prst="rect">
            <a:avLst/>
          </a:prstGeom>
          <a:noFill/>
          <a:ln>
            <a:noFill/>
          </a:ln>
        </p:spPr>
        <p:txBody>
          <a:bodyPr anchorCtr="0" anchor="t" bIns="91425" lIns="91425" spcFirstLastPara="1" rIns="91425" wrap="square" tIns="91425">
            <a:normAutofit fontScale="62500" lnSpcReduction="10000"/>
          </a:bodyPr>
          <a:lstStyle/>
          <a:p>
            <a:pPr indent="0" lvl="0" marL="0" rtl="0" algn="l">
              <a:lnSpc>
                <a:spcPct val="100000"/>
              </a:lnSpc>
              <a:spcBef>
                <a:spcPts val="0"/>
              </a:spcBef>
              <a:spcAft>
                <a:spcPts val="0"/>
              </a:spcAft>
              <a:buSzPct val="122609"/>
              <a:buNone/>
            </a:pPr>
            <a:r>
              <a:rPr lang="en" sz="2525"/>
              <a:t>Members:</a:t>
            </a:r>
            <a:br>
              <a:rPr lang="en" sz="2525"/>
            </a:br>
            <a:endParaRPr sz="2525"/>
          </a:p>
          <a:p>
            <a:pPr indent="0" lvl="0" marL="0" rtl="0" algn="l">
              <a:lnSpc>
                <a:spcPct val="100000"/>
              </a:lnSpc>
              <a:spcBef>
                <a:spcPts val="0"/>
              </a:spcBef>
              <a:spcAft>
                <a:spcPts val="0"/>
              </a:spcAft>
              <a:buSzPct val="122609"/>
              <a:buNone/>
            </a:pPr>
            <a:r>
              <a:rPr lang="en" sz="2525"/>
              <a:t>-Manjyot Singh Nanra 21111038 </a:t>
            </a:r>
            <a:endParaRPr sz="2525"/>
          </a:p>
          <a:p>
            <a:pPr indent="0" lvl="0" marL="0" rtl="0" algn="l">
              <a:lnSpc>
                <a:spcPct val="100000"/>
              </a:lnSpc>
              <a:spcBef>
                <a:spcPts val="0"/>
              </a:spcBef>
              <a:spcAft>
                <a:spcPts val="0"/>
              </a:spcAft>
              <a:buSzPct val="122609"/>
              <a:buNone/>
            </a:pPr>
            <a:r>
              <a:rPr lang="en" sz="2525"/>
              <a:t>-Sharanya Saha           21111056</a:t>
            </a:r>
            <a:endParaRPr sz="2525"/>
          </a:p>
          <a:p>
            <a:pPr indent="0" lvl="0" marL="0" rtl="0" algn="l">
              <a:lnSpc>
                <a:spcPct val="100000"/>
              </a:lnSpc>
              <a:spcBef>
                <a:spcPts val="0"/>
              </a:spcBef>
              <a:spcAft>
                <a:spcPts val="0"/>
              </a:spcAft>
              <a:buSzPct val="122609"/>
              <a:buNone/>
            </a:pPr>
            <a:r>
              <a:rPr lang="en" sz="2525"/>
              <a:t>-Shiv Kumar Yadav      21111057</a:t>
            </a:r>
            <a:endParaRPr sz="2525"/>
          </a:p>
          <a:p>
            <a:pPr indent="0" lvl="0" marL="0" rtl="0" algn="l">
              <a:lnSpc>
                <a:spcPct val="100000"/>
              </a:lnSpc>
              <a:spcBef>
                <a:spcPts val="0"/>
              </a:spcBef>
              <a:spcAft>
                <a:spcPts val="0"/>
              </a:spcAft>
              <a:buSzPct val="122609"/>
              <a:buNone/>
            </a:pPr>
            <a:r>
              <a:rPr lang="en" sz="2525"/>
              <a:t>-Utkarsh Srivastava     21111063</a:t>
            </a:r>
            <a:endParaRPr sz="2525"/>
          </a:p>
          <a:p>
            <a:pPr indent="0" lvl="0" marL="0" rtl="0" algn="l">
              <a:lnSpc>
                <a:spcPct val="100000"/>
              </a:lnSpc>
              <a:spcBef>
                <a:spcPts val="0"/>
              </a:spcBef>
              <a:spcAft>
                <a:spcPts val="0"/>
              </a:spcAft>
              <a:buSzPct val="129032"/>
              <a:buNone/>
            </a:pPr>
            <a:r>
              <a:t/>
            </a:r>
            <a:endParaRPr/>
          </a:p>
          <a:p>
            <a:pPr indent="0" lvl="0" marL="0" rtl="0" algn="l">
              <a:lnSpc>
                <a:spcPct val="100000"/>
              </a:lnSpc>
              <a:spcBef>
                <a:spcPts val="0"/>
              </a:spcBef>
              <a:spcAft>
                <a:spcPts val="0"/>
              </a:spcAft>
              <a:buSzPct val="129032"/>
              <a:buNone/>
            </a:pPr>
            <a:r>
              <a:t/>
            </a:r>
            <a:endParaRPr/>
          </a:p>
        </p:txBody>
      </p:sp>
      <p:sp>
        <p:nvSpPr>
          <p:cNvPr id="62" name="Google Shape;62;p1"/>
          <p:cNvSpPr txBox="1"/>
          <p:nvPr/>
        </p:nvSpPr>
        <p:spPr>
          <a:xfrm>
            <a:off x="742800" y="3195425"/>
            <a:ext cx="3447600" cy="16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3097"/>
              <a:buFont typeface="Arial"/>
              <a:buNone/>
            </a:pPr>
            <a:r>
              <a:rPr lang="en" sz="1850">
                <a:solidFill>
                  <a:schemeClr val="lt1"/>
                </a:solidFill>
                <a:latin typeface="Proxima Nova"/>
                <a:ea typeface="Proxima Nova"/>
                <a:cs typeface="Proxima Nova"/>
                <a:sym typeface="Proxima Nova"/>
              </a:rPr>
              <a:t>TA:</a:t>
            </a:r>
            <a:endParaRPr sz="1850">
              <a:solidFill>
                <a:schemeClr val="lt1"/>
              </a:solidFill>
              <a:latin typeface="Proxima Nova"/>
              <a:ea typeface="Proxima Nova"/>
              <a:cs typeface="Proxima Nova"/>
              <a:sym typeface="Proxima Nova"/>
            </a:endParaRPr>
          </a:p>
          <a:p>
            <a:pPr indent="0" lvl="0" marL="0" rtl="0" algn="l">
              <a:spcBef>
                <a:spcPts val="0"/>
              </a:spcBef>
              <a:spcAft>
                <a:spcPts val="0"/>
              </a:spcAft>
              <a:buClr>
                <a:srgbClr val="000000"/>
              </a:buClr>
              <a:buSzPts val="3097"/>
              <a:buFont typeface="Arial"/>
              <a:buNone/>
            </a:pPr>
            <a:r>
              <a:rPr lang="en" sz="1850">
                <a:solidFill>
                  <a:schemeClr val="lt1"/>
                </a:solidFill>
                <a:latin typeface="Proxima Nova"/>
                <a:ea typeface="Proxima Nova"/>
                <a:cs typeface="Proxima Nova"/>
                <a:sym typeface="Proxima Nova"/>
              </a:rPr>
              <a:t>-Tej Kiran Boppana</a:t>
            </a:r>
            <a:endParaRPr sz="1850">
              <a:solidFill>
                <a:schemeClr val="lt1"/>
              </a:solidFill>
              <a:latin typeface="Proxima Nova"/>
              <a:ea typeface="Proxima Nova"/>
              <a:cs typeface="Proxima Nova"/>
              <a:sym typeface="Proxima Nova"/>
            </a:endParaRPr>
          </a:p>
          <a:p>
            <a:pPr indent="0" lvl="0" marL="0" rtl="0" algn="l">
              <a:spcBef>
                <a:spcPts val="0"/>
              </a:spcBef>
              <a:spcAft>
                <a:spcPts val="0"/>
              </a:spcAft>
              <a:buClr>
                <a:srgbClr val="000000"/>
              </a:buClr>
              <a:buSzPts val="3097"/>
              <a:buFont typeface="Arial"/>
              <a:buNone/>
            </a:pPr>
            <a:r>
              <a:t/>
            </a:r>
            <a:endParaRPr sz="1850">
              <a:solidFill>
                <a:schemeClr val="lt1"/>
              </a:solidFill>
              <a:latin typeface="Proxima Nova"/>
              <a:ea typeface="Proxima Nova"/>
              <a:cs typeface="Proxima Nova"/>
              <a:sym typeface="Proxima Nova"/>
            </a:endParaRPr>
          </a:p>
          <a:p>
            <a:pPr indent="0" lvl="0" marL="0" rtl="0" algn="l">
              <a:spcBef>
                <a:spcPts val="0"/>
              </a:spcBef>
              <a:spcAft>
                <a:spcPts val="0"/>
              </a:spcAft>
              <a:buClr>
                <a:srgbClr val="000000"/>
              </a:buClr>
              <a:buSzPts val="3097"/>
              <a:buFont typeface="Arial"/>
              <a:buNone/>
            </a:pPr>
            <a:r>
              <a:rPr lang="en" sz="1850">
                <a:solidFill>
                  <a:schemeClr val="lt1"/>
                </a:solidFill>
                <a:latin typeface="Proxima Nova"/>
                <a:ea typeface="Proxima Nova"/>
                <a:cs typeface="Proxima Nova"/>
                <a:sym typeface="Proxima Nova"/>
              </a:rPr>
              <a:t>Mentor:</a:t>
            </a:r>
            <a:endParaRPr sz="1850">
              <a:solidFill>
                <a:schemeClr val="lt1"/>
              </a:solidFill>
              <a:latin typeface="Proxima Nova"/>
              <a:ea typeface="Proxima Nova"/>
              <a:cs typeface="Proxima Nova"/>
              <a:sym typeface="Proxima Nova"/>
            </a:endParaRPr>
          </a:p>
          <a:p>
            <a:pPr indent="0" lvl="0" marL="0" rtl="0" algn="l">
              <a:spcBef>
                <a:spcPts val="0"/>
              </a:spcBef>
              <a:spcAft>
                <a:spcPts val="0"/>
              </a:spcAft>
              <a:buClr>
                <a:srgbClr val="000000"/>
              </a:buClr>
              <a:buSzPts val="3097"/>
              <a:buFont typeface="Arial"/>
              <a:buNone/>
            </a:pPr>
            <a:r>
              <a:rPr lang="en" sz="1850">
                <a:solidFill>
                  <a:schemeClr val="lt1"/>
                </a:solidFill>
                <a:latin typeface="Proxima Nova"/>
                <a:ea typeface="Proxima Nova"/>
                <a:cs typeface="Proxima Nova"/>
                <a:sym typeface="Proxima Nova"/>
              </a:rPr>
              <a:t>-Prof. Priyanka Bagade</a:t>
            </a:r>
            <a:endParaRPr sz="1850">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
                                        </p:tgtEl>
                                        <p:attrNameLst>
                                          <p:attrName>style.visibility</p:attrName>
                                        </p:attrNameLst>
                                      </p:cBhvr>
                                      <p:to>
                                        <p:strVal val="visible"/>
                                      </p:to>
                                    </p:set>
                                    <p:animEffect filter="fade" transition="in">
                                      <p:cBhvr>
                                        <p:cTn dur="1000"/>
                                        <p:tgtEl>
                                          <p:spTgt spid="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
                                        </p:tgtEl>
                                        <p:attrNameLst>
                                          <p:attrName>style.visibility</p:attrName>
                                        </p:attrNameLst>
                                      </p:cBhvr>
                                      <p:to>
                                        <p:strVal val="visible"/>
                                      </p:to>
                                    </p:set>
                                    <p:animEffect filter="fade" transition="in">
                                      <p:cBhvr>
                                        <p:cTn dur="1000"/>
                                        <p:tgtEl>
                                          <p:spTgt spid="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fc7ac5ec04_0_14"/>
          <p:cNvSpPr txBox="1"/>
          <p:nvPr>
            <p:ph type="title"/>
          </p:nvPr>
        </p:nvSpPr>
        <p:spPr>
          <a:xfrm>
            <a:off x="390725" y="31860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120"/>
              <a:t>Limitations:</a:t>
            </a:r>
            <a:endParaRPr b="1" sz="2120"/>
          </a:p>
        </p:txBody>
      </p:sp>
      <p:sp>
        <p:nvSpPr>
          <p:cNvPr id="177" name="Google Shape;177;gfc7ac5ec04_0_14"/>
          <p:cNvSpPr txBox="1"/>
          <p:nvPr/>
        </p:nvSpPr>
        <p:spPr>
          <a:xfrm>
            <a:off x="390725" y="2625675"/>
            <a:ext cx="40425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latin typeface="Proxima Nova"/>
                <a:ea typeface="Proxima Nova"/>
                <a:cs typeface="Proxima Nova"/>
                <a:sym typeface="Proxima Nova"/>
              </a:rPr>
              <a:t>Future Works : </a:t>
            </a:r>
            <a:endParaRPr b="1" sz="1700">
              <a:latin typeface="Proxima Nova"/>
              <a:ea typeface="Proxima Nova"/>
              <a:cs typeface="Proxima Nova"/>
              <a:sym typeface="Proxima Nova"/>
            </a:endParaRPr>
          </a:p>
        </p:txBody>
      </p:sp>
      <p:pic>
        <p:nvPicPr>
          <p:cNvPr id="178" name="Google Shape;178;gfc7ac5ec04_0_14"/>
          <p:cNvPicPr preferRelativeResize="0"/>
          <p:nvPr/>
        </p:nvPicPr>
        <p:blipFill rotWithShape="1">
          <a:blip r:embed="rId3">
            <a:alphaModFix/>
          </a:blip>
          <a:srcRect b="0" l="0" r="0" t="0"/>
          <a:stretch/>
        </p:blipFill>
        <p:spPr>
          <a:xfrm>
            <a:off x="8424300" y="0"/>
            <a:ext cx="719700" cy="1428653"/>
          </a:xfrm>
          <a:prstGeom prst="rect">
            <a:avLst/>
          </a:prstGeom>
          <a:noFill/>
          <a:ln>
            <a:noFill/>
          </a:ln>
        </p:spPr>
      </p:pic>
      <p:sp>
        <p:nvSpPr>
          <p:cNvPr id="179" name="Google Shape;179;gfc7ac5ec04_0_14"/>
          <p:cNvSpPr/>
          <p:nvPr/>
        </p:nvSpPr>
        <p:spPr>
          <a:xfrm>
            <a:off x="588275" y="991988"/>
            <a:ext cx="6088200" cy="1290000"/>
          </a:xfrm>
          <a:prstGeom prst="roundRect">
            <a:avLst>
              <a:gd fmla="val 16667" name="adj"/>
            </a:avLst>
          </a:prstGeom>
          <a:solidFill>
            <a:srgbClr val="F4CCCC"/>
          </a:solidFill>
          <a:ln cap="flat" cmpd="sng" w="19050">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Dependency on internet connectivity</a:t>
            </a:r>
            <a:endParaRPr sz="1800">
              <a:solidFill>
                <a:schemeClr val="dk1"/>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System not deployed on actual IoT devices</a:t>
            </a:r>
            <a:endParaRPr sz="1800">
              <a:solidFill>
                <a:schemeClr val="dk1"/>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Scalability might be a challenge</a:t>
            </a:r>
            <a:endParaRPr sz="1800">
              <a:solidFill>
                <a:schemeClr val="dk1"/>
              </a:solidFill>
              <a:latin typeface="Proxima Nova"/>
              <a:ea typeface="Proxima Nova"/>
              <a:cs typeface="Proxima Nova"/>
              <a:sym typeface="Proxima Nova"/>
            </a:endParaRPr>
          </a:p>
        </p:txBody>
      </p:sp>
      <p:sp>
        <p:nvSpPr>
          <p:cNvPr id="180" name="Google Shape;180;gfc7ac5ec04_0_14"/>
          <p:cNvSpPr/>
          <p:nvPr/>
        </p:nvSpPr>
        <p:spPr>
          <a:xfrm>
            <a:off x="547025" y="3224100"/>
            <a:ext cx="6170700" cy="1248300"/>
          </a:xfrm>
          <a:prstGeom prst="roundRect">
            <a:avLst>
              <a:gd fmla="val 16667" name="adj"/>
            </a:avLst>
          </a:prstGeom>
          <a:solidFill>
            <a:srgbClr val="9DE7CB">
              <a:alpha val="84310"/>
            </a:srgbClr>
          </a:solidFill>
          <a:ln cap="flat" cmpd="sng" w="1905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Dedicated Control Application .</a:t>
            </a:r>
            <a:endParaRPr sz="1800">
              <a:solidFill>
                <a:schemeClr val="dk1"/>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Explore connectivity protocols.</a:t>
            </a:r>
            <a:endParaRPr sz="1800">
              <a:solidFill>
                <a:schemeClr val="dk1"/>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Implementation on IoT Hardware.</a:t>
            </a:r>
            <a:endParaRPr/>
          </a:p>
        </p:txBody>
      </p:sp>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79"/>
                                        </p:tgtEl>
                                        <p:attrNameLst>
                                          <p:attrName>style.visibility</p:attrName>
                                        </p:attrNameLst>
                                      </p:cBhvr>
                                      <p:to>
                                        <p:strVal val="visible"/>
                                      </p:to>
                                    </p:set>
                                    <p:anim calcmode="lin" valueType="num">
                                      <p:cBhvr additive="base">
                                        <p:cTn dur="1000"/>
                                        <p:tgtEl>
                                          <p:spTgt spid="17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80"/>
                                        </p:tgtEl>
                                        <p:attrNameLst>
                                          <p:attrName>style.visibility</p:attrName>
                                        </p:attrNameLst>
                                      </p:cBhvr>
                                      <p:to>
                                        <p:strVal val="visible"/>
                                      </p:to>
                                    </p:set>
                                    <p:anim calcmode="lin" valueType="num">
                                      <p:cBhvr additive="base">
                                        <p:cTn dur="1000"/>
                                        <p:tgtEl>
                                          <p:spTgt spid="18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10287afcbbb_1_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Conclusion:</a:t>
            </a:r>
            <a:endParaRPr b="1"/>
          </a:p>
        </p:txBody>
      </p:sp>
      <p:sp>
        <p:nvSpPr>
          <p:cNvPr id="186" name="Google Shape;186;g10287afcbbb_1_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Successfully implemented Smart Visitor System</a:t>
            </a:r>
            <a:endParaRPr sz="1600"/>
          </a:p>
          <a:p>
            <a:pPr indent="0" lvl="0" marL="0" rtl="0" algn="l">
              <a:spcBef>
                <a:spcPts val="0"/>
              </a:spcBef>
              <a:spcAft>
                <a:spcPts val="0"/>
              </a:spcAft>
              <a:buNone/>
            </a:pPr>
            <a:r>
              <a:t/>
            </a:r>
            <a:endParaRPr b="1"/>
          </a:p>
          <a:p>
            <a:pPr indent="0" lvl="0" marL="0" rtl="0" algn="l">
              <a:spcBef>
                <a:spcPts val="0"/>
              </a:spcBef>
              <a:spcAft>
                <a:spcPts val="0"/>
              </a:spcAft>
              <a:buNone/>
            </a:pPr>
            <a:r>
              <a:rPr b="1" lang="en">
                <a:solidFill>
                  <a:schemeClr val="dk1"/>
                </a:solidFill>
                <a:highlight>
                  <a:schemeClr val="lt1"/>
                </a:highlight>
              </a:rPr>
              <a:t>System Highlights:</a:t>
            </a:r>
            <a:endParaRPr b="1">
              <a:solidFill>
                <a:schemeClr val="dk1"/>
              </a:solidFill>
              <a:highlight>
                <a:schemeClr val="lt1"/>
              </a:highlight>
            </a:endParaRPr>
          </a:p>
          <a:p>
            <a:pPr indent="0" lvl="0" marL="0" rtl="0" algn="l">
              <a:spcBef>
                <a:spcPts val="0"/>
              </a:spcBef>
              <a:spcAft>
                <a:spcPts val="0"/>
              </a:spcAft>
              <a:buNone/>
            </a:pPr>
            <a:r>
              <a:t/>
            </a:r>
            <a:endParaRPr sz="1600">
              <a:highlight>
                <a:schemeClr val="lt1"/>
              </a:highlight>
            </a:endParaRPr>
          </a:p>
          <a:p>
            <a:pPr indent="0" lvl="0" marL="0" rtl="0" algn="l">
              <a:spcBef>
                <a:spcPts val="0"/>
              </a:spcBef>
              <a:spcAft>
                <a:spcPts val="0"/>
              </a:spcAft>
              <a:buNone/>
            </a:pPr>
            <a:r>
              <a:t/>
            </a:r>
            <a:endParaRPr sz="1600">
              <a:highlight>
                <a:schemeClr val="lt1"/>
              </a:highlight>
            </a:endParaRPr>
          </a:p>
          <a:p>
            <a:pPr indent="0" lvl="0" marL="0" rtl="0" algn="l">
              <a:spcBef>
                <a:spcPts val="0"/>
              </a:spcBef>
              <a:spcAft>
                <a:spcPts val="0"/>
              </a:spcAft>
              <a:buNone/>
            </a:pPr>
            <a:r>
              <a:t/>
            </a:r>
            <a:endParaRPr sz="1600">
              <a:highlight>
                <a:schemeClr val="lt1"/>
              </a:highlight>
            </a:endParaRPr>
          </a:p>
        </p:txBody>
      </p:sp>
      <p:pic>
        <p:nvPicPr>
          <p:cNvPr id="187" name="Google Shape;187;g10287afcbbb_1_37"/>
          <p:cNvPicPr preferRelativeResize="0"/>
          <p:nvPr/>
        </p:nvPicPr>
        <p:blipFill>
          <a:blip r:embed="rId3">
            <a:alphaModFix/>
          </a:blip>
          <a:stretch>
            <a:fillRect/>
          </a:stretch>
        </p:blipFill>
        <p:spPr>
          <a:xfrm>
            <a:off x="6875950" y="-12"/>
            <a:ext cx="1771650" cy="752475"/>
          </a:xfrm>
          <a:prstGeom prst="rect">
            <a:avLst/>
          </a:prstGeom>
          <a:noFill/>
          <a:ln>
            <a:noFill/>
          </a:ln>
        </p:spPr>
      </p:pic>
      <p:pic>
        <p:nvPicPr>
          <p:cNvPr id="188" name="Google Shape;188;g10287afcbbb_1_37"/>
          <p:cNvPicPr preferRelativeResize="0"/>
          <p:nvPr/>
        </p:nvPicPr>
        <p:blipFill>
          <a:blip r:embed="rId4">
            <a:alphaModFix/>
          </a:blip>
          <a:stretch>
            <a:fillRect/>
          </a:stretch>
        </p:blipFill>
        <p:spPr>
          <a:xfrm>
            <a:off x="0" y="2571750"/>
            <a:ext cx="2093275" cy="2245525"/>
          </a:xfrm>
          <a:prstGeom prst="rect">
            <a:avLst/>
          </a:prstGeom>
          <a:noFill/>
          <a:ln>
            <a:noFill/>
          </a:ln>
        </p:spPr>
      </p:pic>
      <p:sp>
        <p:nvSpPr>
          <p:cNvPr id="189" name="Google Shape;189;g10287afcbbb_1_37"/>
          <p:cNvSpPr/>
          <p:nvPr/>
        </p:nvSpPr>
        <p:spPr>
          <a:xfrm>
            <a:off x="533600" y="2317100"/>
            <a:ext cx="6170700" cy="1248300"/>
          </a:xfrm>
          <a:prstGeom prst="roundRect">
            <a:avLst>
              <a:gd fmla="val 16667" name="adj"/>
            </a:avLst>
          </a:prstGeom>
          <a:solidFill>
            <a:srgbClr val="FFE599"/>
          </a:solidFill>
          <a:ln cap="flat"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Real time addition of new people to the database.</a:t>
            </a:r>
            <a:endParaRPr sz="1800">
              <a:solidFill>
                <a:schemeClr val="dk1"/>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Rule based Entry.</a:t>
            </a:r>
            <a:endParaRPr sz="1800">
              <a:solidFill>
                <a:schemeClr val="dk1"/>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Decision making Ability.</a:t>
            </a:r>
            <a:endParaRPr/>
          </a:p>
        </p:txBody>
      </p:sp>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89"/>
                                        </p:tgtEl>
                                        <p:attrNameLst>
                                          <p:attrName>style.visibility</p:attrName>
                                        </p:attrNameLst>
                                      </p:cBhvr>
                                      <p:to>
                                        <p:strVal val="visible"/>
                                      </p:to>
                                    </p:set>
                                    <p:anim calcmode="lin" valueType="num">
                                      <p:cBhvr additive="base">
                                        <p:cTn dur="2100"/>
                                        <p:tgtEl>
                                          <p:spTgt spid="18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graphicFrame>
        <p:nvGraphicFramePr>
          <p:cNvPr id="194" name="Google Shape;194;gfc7ac5ec04_0_3"/>
          <p:cNvGraphicFramePr/>
          <p:nvPr/>
        </p:nvGraphicFramePr>
        <p:xfrm>
          <a:off x="832875" y="587313"/>
          <a:ext cx="3000000" cy="3000000"/>
        </p:xfrm>
        <a:graphic>
          <a:graphicData uri="http://schemas.openxmlformats.org/drawingml/2006/table">
            <a:tbl>
              <a:tblPr>
                <a:noFill/>
                <a:tableStyleId>{8DF2E3B4-C60B-474D-BEE9-95F39FE8DC2B}</a:tableStyleId>
              </a:tblPr>
              <a:tblGrid>
                <a:gridCol w="1447800"/>
                <a:gridCol w="1388000"/>
                <a:gridCol w="1507600"/>
                <a:gridCol w="1447800"/>
                <a:gridCol w="1447800"/>
              </a:tblGrid>
              <a:tr h="381000">
                <a:tc>
                  <a:txBody>
                    <a:bodyPr/>
                    <a:lstStyle/>
                    <a:p>
                      <a:pPr indent="0" lvl="0" marL="0" marR="0" rtl="0" algn="l">
                        <a:lnSpc>
                          <a:spcPct val="100000"/>
                        </a:lnSpc>
                        <a:spcBef>
                          <a:spcPts val="0"/>
                        </a:spcBef>
                        <a:spcAft>
                          <a:spcPts val="0"/>
                        </a:spcAft>
                        <a:buClr>
                          <a:srgbClr val="000000"/>
                        </a:buClr>
                        <a:buSzPts val="1200"/>
                        <a:buFont typeface="Arial"/>
                        <a:buNone/>
                      </a:pPr>
                      <a:r>
                        <a:rPr b="1" lang="en" sz="1100"/>
                        <a:t>Work</a:t>
                      </a:r>
                      <a:endParaRPr b="1" sz="11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200"/>
                        <a:buFont typeface="Arial"/>
                        <a:buNone/>
                      </a:pPr>
                      <a:r>
                        <a:rPr b="1" lang="en" sz="1100" u="none" cap="none" strike="noStrike"/>
                        <a:t>Manjyot (29.17%)</a:t>
                      </a:r>
                      <a:endParaRPr b="1" sz="11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 sz="1100" u="none" cap="none" strike="noStrike"/>
                        <a:t>Sharanya(2</a:t>
                      </a:r>
                      <a:r>
                        <a:rPr b="1" lang="en" sz="1100"/>
                        <a:t>9.17%)</a:t>
                      </a:r>
                      <a:endParaRPr b="1" sz="11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 sz="1100" u="none" cap="none" strike="noStrike"/>
                        <a:t>Shiv(12.5 </a:t>
                      </a:r>
                      <a:r>
                        <a:rPr b="1" lang="en" sz="1100"/>
                        <a:t>%)</a:t>
                      </a:r>
                      <a:endParaRPr b="1" sz="1100" u="none" cap="none" strike="noStrike"/>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 sz="1100" u="none" cap="none" strike="noStrike"/>
                        <a:t>Utkarsh (29.17%)</a:t>
                      </a:r>
                      <a:endParaRPr b="1" sz="1100" u="none" cap="none" strike="noStrike"/>
                    </a:p>
                  </a:txBody>
                  <a:tcPr marT="91425" marB="91425" marR="91425" marL="91425">
                    <a:lnB cap="flat" cmpd="sng" w="952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700"/>
                        <a:t>Literature Survey</a:t>
                      </a:r>
                      <a:endParaRPr sz="700" u="none" cap="none" strike="noStrike"/>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14225">
                <a:tc>
                  <a:txBody>
                    <a:bodyPr/>
                    <a:lstStyle/>
                    <a:p>
                      <a:pPr indent="0" lvl="0" marL="0" marR="0" rtl="0" algn="l">
                        <a:lnSpc>
                          <a:spcPct val="100000"/>
                        </a:lnSpc>
                        <a:spcBef>
                          <a:spcPts val="0"/>
                        </a:spcBef>
                        <a:spcAft>
                          <a:spcPts val="0"/>
                        </a:spcAft>
                        <a:buClr>
                          <a:srgbClr val="000000"/>
                        </a:buClr>
                        <a:buSzPts val="1200"/>
                        <a:buFont typeface="Arial"/>
                        <a:buNone/>
                      </a:pPr>
                      <a:r>
                        <a:rPr lang="en" sz="700"/>
                        <a:t>Preprocessing of Image integration</a:t>
                      </a:r>
                      <a:endParaRPr sz="700" u="none" cap="none" strike="noStrike"/>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None/>
                      </a:pPr>
                      <a:r>
                        <a:rPr lang="en" sz="700"/>
                        <a:t>ML Model RnD</a:t>
                      </a:r>
                      <a:endParaRPr sz="7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None/>
                      </a:pPr>
                      <a:r>
                        <a:rPr lang="en" sz="700"/>
                        <a:t>ML Model Implementation</a:t>
                      </a:r>
                      <a:endParaRPr sz="7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700"/>
                        <a:t>Telegram Notification Send Message and Image</a:t>
                      </a:r>
                      <a:endParaRPr sz="700" u="none" cap="none" strike="noStrike"/>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Clr>
                          <a:srgbClr val="000000"/>
                        </a:buClr>
                        <a:buSzPts val="1200"/>
                        <a:buFont typeface="Arial"/>
                        <a:buNone/>
                      </a:pPr>
                      <a:r>
                        <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None/>
                      </a:pPr>
                      <a:r>
                        <a:rPr lang="en" sz="700"/>
                        <a:t>Telegram Notification receive reply</a:t>
                      </a:r>
                      <a:endParaRPr sz="7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None/>
                      </a:pPr>
                      <a:r>
                        <a:rPr lang="en" sz="700"/>
                        <a:t>Integration</a:t>
                      </a:r>
                      <a:endParaRPr sz="700"/>
                    </a:p>
                  </a:txBody>
                  <a:tcPr marT="91425" marB="91425" marR="91425" marL="91425">
                    <a:lnR cap="flat" cmpd="sng" w="952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1100">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700"/>
                        <a:t>Analysis of various models</a:t>
                      </a:r>
                      <a:endParaRPr sz="700" u="none" cap="none" strike="noStrike"/>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700"/>
                        <a:t>Report</a:t>
                      </a:r>
                      <a:endParaRPr sz="700" u="none" cap="none" strike="noStrike"/>
                    </a:p>
                  </a:txBody>
                  <a:tcPr marT="91425" marB="91425" marR="91425" marL="91425">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700"/>
                        <a:t>Final Sem Presentation</a:t>
                      </a:r>
                      <a:endParaRPr sz="700" u="none" cap="none" strike="noStrike"/>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b="1" sz="1100" u="none" cap="none" strike="noStrike">
                        <a:latin typeface="Comic Sans MS"/>
                        <a:ea typeface="Comic Sans MS"/>
                        <a:cs typeface="Comic Sans MS"/>
                        <a:sym typeface="Comic Sans M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200"/>
                        <a:buFont typeface="Arial"/>
                        <a:buNone/>
                      </a:pPr>
                      <a:r>
                        <a:rPr b="1" lang="en" sz="1100">
                          <a:latin typeface="Comic Sans MS"/>
                          <a:ea typeface="Comic Sans MS"/>
                          <a:cs typeface="Comic Sans MS"/>
                          <a:sym typeface="Comic Sans MS"/>
                        </a:rPr>
                        <a:t>✓</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195" name="Google Shape;195;gfc7ac5ec04_0_3"/>
          <p:cNvSpPr txBox="1"/>
          <p:nvPr/>
        </p:nvSpPr>
        <p:spPr>
          <a:xfrm>
            <a:off x="305800" y="29675"/>
            <a:ext cx="5609700" cy="754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000000"/>
              </a:buClr>
              <a:buSzPts val="3111"/>
              <a:buFont typeface="Arial"/>
              <a:buNone/>
            </a:pPr>
            <a:r>
              <a:rPr b="1" lang="en" sz="2300">
                <a:solidFill>
                  <a:schemeClr val="dk1"/>
                </a:solidFill>
                <a:latin typeface="Proxima Nova"/>
                <a:ea typeface="Proxima Nova"/>
                <a:cs typeface="Proxima Nova"/>
                <a:sym typeface="Proxima Nova"/>
              </a:rPr>
              <a:t>Contribution by each Team Member:</a:t>
            </a:r>
            <a:endParaRPr b="1" sz="23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spTree>
  </p:cSld>
  <p:clrMapOvr>
    <a:masterClrMapping/>
  </p:clrMapOvr>
  <mc:AlternateContent>
    <mc:Choice Requires="p14">
      <p:transition spd="slow" p14:dur="1500">
        <p:fade thruBlk="1"/>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fc7ac5ec04_0_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 :</a:t>
            </a:r>
            <a:endParaRPr/>
          </a:p>
        </p:txBody>
      </p:sp>
      <p:sp>
        <p:nvSpPr>
          <p:cNvPr id="201" name="Google Shape;201;gfc7ac5ec04_0_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23850" lvl="0" marL="457200" rtl="0" algn="l">
              <a:spcBef>
                <a:spcPts val="0"/>
              </a:spcBef>
              <a:spcAft>
                <a:spcPts val="0"/>
              </a:spcAft>
              <a:buClr>
                <a:schemeClr val="dk1"/>
              </a:buClr>
              <a:buSzPts val="1500"/>
              <a:buAutoNum type="arabicPeriod"/>
            </a:pPr>
            <a:r>
              <a:rPr lang="en" sz="1500">
                <a:solidFill>
                  <a:schemeClr val="dk1"/>
                </a:solidFill>
              </a:rPr>
              <a:t>Face and gender recognition system based on Convolutional Neural Networks. 2019 IEEE International Conference on Mechatronics and Automation (ICMA).</a:t>
            </a:r>
            <a:endParaRPr sz="1500">
              <a:solidFill>
                <a:schemeClr val="dk1"/>
              </a:solidFill>
            </a:endParaRPr>
          </a:p>
          <a:p>
            <a:pPr indent="-323850" lvl="0" marL="457200" rtl="0" algn="l">
              <a:spcBef>
                <a:spcPts val="0"/>
              </a:spcBef>
              <a:spcAft>
                <a:spcPts val="0"/>
              </a:spcAft>
              <a:buClr>
                <a:schemeClr val="dk1"/>
              </a:buClr>
              <a:buSzPts val="1500"/>
              <a:buAutoNum type="arabicPeriod"/>
            </a:pPr>
            <a:r>
              <a:rPr lang="en" sz="1500">
                <a:solidFill>
                  <a:schemeClr val="dk1"/>
                </a:solidFill>
                <a:highlight>
                  <a:schemeClr val="lt1"/>
                </a:highlight>
              </a:rPr>
              <a:t>IoT based facial recognition door access control home security system using raspberry pi (IJPEDS Mar 2020)</a:t>
            </a:r>
            <a:endParaRPr sz="1500">
              <a:solidFill>
                <a:schemeClr val="dk1"/>
              </a:solidFill>
              <a:highlight>
                <a:schemeClr val="lt1"/>
              </a:highlight>
            </a:endParaRPr>
          </a:p>
          <a:p>
            <a:pPr indent="-323850" lvl="0" marL="457200" rtl="0" algn="l">
              <a:spcBef>
                <a:spcPts val="0"/>
              </a:spcBef>
              <a:spcAft>
                <a:spcPts val="0"/>
              </a:spcAft>
              <a:buClr>
                <a:schemeClr val="dk1"/>
              </a:buClr>
              <a:buSzPts val="1500"/>
              <a:buAutoNum type="arabicPeriod"/>
            </a:pPr>
            <a:r>
              <a:rPr lang="en" sz="1500">
                <a:solidFill>
                  <a:schemeClr val="dk1"/>
                </a:solidFill>
              </a:rPr>
              <a:t>Smart attendance management system based on face recognition using CNN. </a:t>
            </a:r>
            <a:r>
              <a:rPr i="1" lang="en" sz="1500">
                <a:solidFill>
                  <a:schemeClr val="dk1"/>
                </a:solidFill>
              </a:rPr>
              <a:t>2020 IEEE-HYDCON</a:t>
            </a:r>
            <a:r>
              <a:rPr lang="en" sz="1500">
                <a:solidFill>
                  <a:schemeClr val="dk1"/>
                </a:solidFill>
              </a:rPr>
              <a:t>. </a:t>
            </a:r>
            <a:endParaRPr sz="1500">
              <a:solidFill>
                <a:schemeClr val="dk1"/>
              </a:solidFill>
            </a:endParaRPr>
          </a:p>
          <a:p>
            <a:pPr indent="-323850" lvl="0" marL="457200" rtl="0" algn="l">
              <a:spcBef>
                <a:spcPts val="0"/>
              </a:spcBef>
              <a:spcAft>
                <a:spcPts val="0"/>
              </a:spcAft>
              <a:buClr>
                <a:schemeClr val="dk1"/>
              </a:buClr>
              <a:buSzPts val="1500"/>
              <a:buAutoNum type="arabicPeriod"/>
            </a:pPr>
            <a:r>
              <a:rPr lang="en" sz="1500">
                <a:solidFill>
                  <a:schemeClr val="dk1"/>
                </a:solidFill>
              </a:rPr>
              <a:t>Study of Face Recognition Techniques: A survey. </a:t>
            </a:r>
            <a:r>
              <a:rPr i="1" lang="en" sz="1500">
                <a:solidFill>
                  <a:schemeClr val="dk1"/>
                </a:solidFill>
              </a:rPr>
              <a:t>IJACSA</a:t>
            </a:r>
            <a:endParaRPr sz="1500">
              <a:solidFill>
                <a:schemeClr val="dk1"/>
              </a:solidFill>
            </a:endParaRPr>
          </a:p>
          <a:p>
            <a:pPr indent="-323850" lvl="0" marL="457200" rtl="0" algn="l">
              <a:spcBef>
                <a:spcPts val="0"/>
              </a:spcBef>
              <a:spcAft>
                <a:spcPts val="0"/>
              </a:spcAft>
              <a:buClr>
                <a:schemeClr val="dk1"/>
              </a:buClr>
              <a:buSzPts val="1500"/>
              <a:buAutoNum type="arabicPeriod"/>
            </a:pPr>
            <a:r>
              <a:rPr lang="en" sz="1500">
                <a:solidFill>
                  <a:schemeClr val="dk1"/>
                </a:solidFill>
                <a:highlight>
                  <a:schemeClr val="lt1"/>
                </a:highlight>
              </a:rPr>
              <a:t>Home Automation Security System Based on Face Detection and Recognition Using IoT (ITA May 2020)</a:t>
            </a:r>
            <a:endParaRPr sz="1500">
              <a:solidFill>
                <a:schemeClr val="dk1"/>
              </a:solidFill>
              <a:highlight>
                <a:schemeClr val="lt1"/>
              </a:highlight>
            </a:endParaRPr>
          </a:p>
          <a:p>
            <a:pPr indent="-323850" lvl="0" marL="457200" rtl="0" algn="l">
              <a:spcBef>
                <a:spcPts val="0"/>
              </a:spcBef>
              <a:spcAft>
                <a:spcPts val="0"/>
              </a:spcAft>
              <a:buClr>
                <a:schemeClr val="dk1"/>
              </a:buClr>
              <a:buSzPts val="1500"/>
              <a:buAutoNum type="arabicPeriod"/>
            </a:pPr>
            <a:r>
              <a:rPr lang="en" sz="1500">
                <a:solidFill>
                  <a:schemeClr val="dk1"/>
                </a:solidFill>
                <a:highlight>
                  <a:schemeClr val="lt1"/>
                </a:highlight>
              </a:rPr>
              <a:t>Design and Development of Visitor Management System: Journal of Intelligent Manufacturing &amp; Mechatronics, 2019</a:t>
            </a:r>
            <a:endParaRPr sz="1500">
              <a:solidFill>
                <a:schemeClr val="dk1"/>
              </a:solidFill>
              <a:highlight>
                <a:schemeClr val="lt1"/>
              </a:highlight>
            </a:endParaRPr>
          </a:p>
          <a:p>
            <a:pPr indent="-323850" lvl="0" marL="457200" rtl="0" algn="l">
              <a:spcBef>
                <a:spcPts val="0"/>
              </a:spcBef>
              <a:spcAft>
                <a:spcPts val="0"/>
              </a:spcAft>
              <a:buClr>
                <a:schemeClr val="dk1"/>
              </a:buClr>
              <a:buSzPts val="1500"/>
              <a:buAutoNum type="arabicPeriod"/>
            </a:pPr>
            <a:r>
              <a:rPr lang="en" sz="1500">
                <a:solidFill>
                  <a:schemeClr val="dk1"/>
                </a:solidFill>
                <a:highlight>
                  <a:schemeClr val="lt1"/>
                </a:highlight>
              </a:rPr>
              <a:t>Smart Phone based Cost Effective Visitor Management System for Smart Offices: (iJIM ‒ Vol. 12)</a:t>
            </a:r>
            <a:endParaRPr sz="1500">
              <a:solidFill>
                <a:schemeClr val="dk1"/>
              </a:solidFill>
              <a:highlight>
                <a:schemeClr val="lt1"/>
              </a:highlight>
            </a:endParaRPr>
          </a:p>
          <a:p>
            <a:pPr indent="-323850" lvl="0" marL="457200" rtl="0" algn="l">
              <a:spcBef>
                <a:spcPts val="0"/>
              </a:spcBef>
              <a:spcAft>
                <a:spcPts val="0"/>
              </a:spcAft>
              <a:buClr>
                <a:schemeClr val="dk1"/>
              </a:buClr>
              <a:buSzPts val="1500"/>
              <a:buAutoNum type="arabicPeriod"/>
            </a:pPr>
            <a:r>
              <a:rPr lang="en" sz="1500">
                <a:solidFill>
                  <a:schemeClr val="dk1"/>
                </a:solidFill>
                <a:highlight>
                  <a:schemeClr val="lt1"/>
                </a:highlight>
              </a:rPr>
              <a:t>IoT Based Door Entry System (IJST 2016)</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1033d4cdcb6_0_0"/>
          <p:cNvSpPr/>
          <p:nvPr/>
        </p:nvSpPr>
        <p:spPr>
          <a:xfrm>
            <a:off x="1612150" y="1808600"/>
            <a:ext cx="6170700" cy="1248300"/>
          </a:xfrm>
          <a:prstGeom prst="roundRect">
            <a:avLst>
              <a:gd fmla="val 16667" name="adj"/>
            </a:avLst>
          </a:prstGeom>
          <a:solidFill>
            <a:srgbClr val="9DE7CB">
              <a:alpha val="84310"/>
            </a:srgbClr>
          </a:solidFill>
          <a:ln cap="flat" cmpd="sng" w="1905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ctr">
              <a:lnSpc>
                <a:spcPct val="115000"/>
              </a:lnSpc>
              <a:spcBef>
                <a:spcPts val="0"/>
              </a:spcBef>
              <a:spcAft>
                <a:spcPts val="0"/>
              </a:spcAft>
              <a:buNone/>
            </a:pPr>
            <a:r>
              <a:rPr lang="en" sz="5500">
                <a:solidFill>
                  <a:schemeClr val="dk1"/>
                </a:solidFill>
                <a:latin typeface="Proxima Nova"/>
                <a:ea typeface="Proxima Nova"/>
                <a:cs typeface="Proxima Nova"/>
                <a:sym typeface="Proxima Nova"/>
              </a:rPr>
              <a:t>Questions </a:t>
            </a:r>
            <a:endParaRPr sz="5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2"/>
          <p:cNvSpPr txBox="1"/>
          <p:nvPr/>
        </p:nvSpPr>
        <p:spPr>
          <a:xfrm>
            <a:off x="3826188" y="310325"/>
            <a:ext cx="1491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Sensor/Actuator </a:t>
            </a:r>
            <a:endParaRPr b="0" i="0" sz="1400" u="none" cap="none" strike="noStrike">
              <a:solidFill>
                <a:srgbClr val="000000"/>
              </a:solidFill>
              <a:latin typeface="Arial"/>
              <a:ea typeface="Arial"/>
              <a:cs typeface="Arial"/>
              <a:sym typeface="Arial"/>
            </a:endParaRPr>
          </a:p>
        </p:txBody>
      </p:sp>
      <p:sp>
        <p:nvSpPr>
          <p:cNvPr id="68" name="Google Shape;68;p2"/>
          <p:cNvSpPr txBox="1"/>
          <p:nvPr/>
        </p:nvSpPr>
        <p:spPr>
          <a:xfrm>
            <a:off x="0" y="2263938"/>
            <a:ext cx="15336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ML Algorithm:</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Face Matching</a:t>
            </a:r>
            <a:endParaRPr b="0" i="0" sz="1400" u="none" cap="none" strike="noStrike">
              <a:solidFill>
                <a:srgbClr val="000000"/>
              </a:solidFill>
              <a:latin typeface="Arial"/>
              <a:ea typeface="Arial"/>
              <a:cs typeface="Arial"/>
              <a:sym typeface="Arial"/>
            </a:endParaRPr>
          </a:p>
        </p:txBody>
      </p:sp>
      <p:sp>
        <p:nvSpPr>
          <p:cNvPr id="69" name="Google Shape;69;p2"/>
          <p:cNvSpPr txBox="1"/>
          <p:nvPr/>
        </p:nvSpPr>
        <p:spPr>
          <a:xfrm>
            <a:off x="3436975" y="4571500"/>
            <a:ext cx="2628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Smart Entry Decision Making</a:t>
            </a:r>
            <a:endParaRPr b="0" i="0" sz="1400" u="none" cap="none" strike="noStrike">
              <a:solidFill>
                <a:srgbClr val="000000"/>
              </a:solidFill>
              <a:latin typeface="Arial"/>
              <a:ea typeface="Arial"/>
              <a:cs typeface="Arial"/>
              <a:sym typeface="Arial"/>
            </a:endParaRPr>
          </a:p>
        </p:txBody>
      </p:sp>
      <p:sp>
        <p:nvSpPr>
          <p:cNvPr id="70" name="Google Shape;70;p2"/>
          <p:cNvSpPr txBox="1"/>
          <p:nvPr/>
        </p:nvSpPr>
        <p:spPr>
          <a:xfrm>
            <a:off x="8028950" y="2171550"/>
            <a:ext cx="1491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Notification</a:t>
            </a:r>
            <a:endParaRPr b="0" i="0" sz="1400" u="none" cap="none" strike="noStrike">
              <a:solidFill>
                <a:srgbClr val="000000"/>
              </a:solidFill>
              <a:latin typeface="Arial"/>
              <a:ea typeface="Arial"/>
              <a:cs typeface="Arial"/>
              <a:sym typeface="Arial"/>
            </a:endParaRPr>
          </a:p>
        </p:txBody>
      </p:sp>
      <p:pic>
        <p:nvPicPr>
          <p:cNvPr id="71" name="Google Shape;71;p2"/>
          <p:cNvPicPr preferRelativeResize="0"/>
          <p:nvPr/>
        </p:nvPicPr>
        <p:blipFill rotWithShape="1">
          <a:blip r:embed="rId3">
            <a:alphaModFix/>
          </a:blip>
          <a:srcRect b="20761" l="23001" r="18899" t="29543"/>
          <a:stretch/>
        </p:blipFill>
        <p:spPr>
          <a:xfrm>
            <a:off x="4212130" y="590050"/>
            <a:ext cx="719732" cy="615600"/>
          </a:xfrm>
          <a:prstGeom prst="rect">
            <a:avLst/>
          </a:prstGeom>
          <a:noFill/>
          <a:ln>
            <a:noFill/>
          </a:ln>
        </p:spPr>
      </p:pic>
      <p:pic>
        <p:nvPicPr>
          <p:cNvPr id="72" name="Google Shape;72;p2"/>
          <p:cNvPicPr preferRelativeResize="0"/>
          <p:nvPr/>
        </p:nvPicPr>
        <p:blipFill rotWithShape="1">
          <a:blip r:embed="rId4">
            <a:alphaModFix/>
          </a:blip>
          <a:srcRect b="0" l="0" r="0" t="0"/>
          <a:stretch/>
        </p:blipFill>
        <p:spPr>
          <a:xfrm>
            <a:off x="4794375" y="3699162"/>
            <a:ext cx="599651" cy="766275"/>
          </a:xfrm>
          <a:prstGeom prst="rect">
            <a:avLst/>
          </a:prstGeom>
          <a:noFill/>
          <a:ln>
            <a:noFill/>
          </a:ln>
        </p:spPr>
      </p:pic>
      <p:cxnSp>
        <p:nvCxnSpPr>
          <p:cNvPr id="73" name="Google Shape;73;p2"/>
          <p:cNvCxnSpPr/>
          <p:nvPr/>
        </p:nvCxnSpPr>
        <p:spPr>
          <a:xfrm>
            <a:off x="2245888" y="2642150"/>
            <a:ext cx="287700" cy="5400"/>
          </a:xfrm>
          <a:prstGeom prst="straightConnector1">
            <a:avLst/>
          </a:prstGeom>
          <a:noFill/>
          <a:ln cap="flat" cmpd="sng" w="9525">
            <a:solidFill>
              <a:schemeClr val="dk2"/>
            </a:solidFill>
            <a:prstDash val="solid"/>
            <a:round/>
            <a:headEnd len="sm" w="sm" type="none"/>
            <a:tailEnd len="med" w="med" type="triangle"/>
          </a:ln>
        </p:spPr>
      </p:cxnSp>
      <p:pic>
        <p:nvPicPr>
          <p:cNvPr id="74" name="Google Shape;74;p2"/>
          <p:cNvPicPr preferRelativeResize="0"/>
          <p:nvPr/>
        </p:nvPicPr>
        <p:blipFill rotWithShape="1">
          <a:blip r:embed="rId5">
            <a:alphaModFix/>
          </a:blip>
          <a:srcRect b="0" l="0" r="0" t="0"/>
          <a:stretch/>
        </p:blipFill>
        <p:spPr>
          <a:xfrm>
            <a:off x="6862575" y="1537233"/>
            <a:ext cx="1219050" cy="1971600"/>
          </a:xfrm>
          <a:prstGeom prst="rect">
            <a:avLst/>
          </a:prstGeom>
          <a:noFill/>
          <a:ln>
            <a:noFill/>
          </a:ln>
        </p:spPr>
      </p:pic>
      <p:pic>
        <p:nvPicPr>
          <p:cNvPr id="75" name="Google Shape;75;p2"/>
          <p:cNvPicPr preferRelativeResize="0"/>
          <p:nvPr/>
        </p:nvPicPr>
        <p:blipFill rotWithShape="1">
          <a:blip r:embed="rId6">
            <a:alphaModFix/>
          </a:blip>
          <a:srcRect b="2040" l="21170" r="26084" t="9187"/>
          <a:stretch/>
        </p:blipFill>
        <p:spPr>
          <a:xfrm>
            <a:off x="7067413" y="1914188"/>
            <a:ext cx="809375" cy="1217676"/>
          </a:xfrm>
          <a:prstGeom prst="rect">
            <a:avLst/>
          </a:prstGeom>
          <a:noFill/>
          <a:ln>
            <a:noFill/>
          </a:ln>
        </p:spPr>
      </p:pic>
      <p:pic>
        <p:nvPicPr>
          <p:cNvPr id="76" name="Google Shape;76;p2"/>
          <p:cNvPicPr preferRelativeResize="0"/>
          <p:nvPr/>
        </p:nvPicPr>
        <p:blipFill rotWithShape="1">
          <a:blip r:embed="rId7">
            <a:alphaModFix/>
          </a:blip>
          <a:srcRect b="10303" l="11008" r="26794" t="5780"/>
          <a:stretch/>
        </p:blipFill>
        <p:spPr>
          <a:xfrm>
            <a:off x="2589799" y="2109227"/>
            <a:ext cx="1219050" cy="925024"/>
          </a:xfrm>
          <a:prstGeom prst="rect">
            <a:avLst/>
          </a:prstGeom>
          <a:noFill/>
          <a:ln>
            <a:noFill/>
          </a:ln>
        </p:spPr>
      </p:pic>
      <p:pic>
        <p:nvPicPr>
          <p:cNvPr id="77" name="Google Shape;77;p2"/>
          <p:cNvPicPr preferRelativeResize="0"/>
          <p:nvPr/>
        </p:nvPicPr>
        <p:blipFill rotWithShape="1">
          <a:blip r:embed="rId8">
            <a:alphaModFix/>
          </a:blip>
          <a:srcRect b="25135" l="30054" r="27893" t="5672"/>
          <a:stretch/>
        </p:blipFill>
        <p:spPr>
          <a:xfrm>
            <a:off x="1293050" y="2080279"/>
            <a:ext cx="896650" cy="982925"/>
          </a:xfrm>
          <a:prstGeom prst="rect">
            <a:avLst/>
          </a:prstGeom>
          <a:noFill/>
          <a:ln>
            <a:noFill/>
          </a:ln>
        </p:spPr>
      </p:pic>
      <p:pic>
        <p:nvPicPr>
          <p:cNvPr id="78" name="Google Shape;78;p2"/>
          <p:cNvPicPr preferRelativeResize="0"/>
          <p:nvPr/>
        </p:nvPicPr>
        <p:blipFill rotWithShape="1">
          <a:blip r:embed="rId9">
            <a:alphaModFix/>
          </a:blip>
          <a:srcRect b="0" l="0" r="0" t="0"/>
          <a:stretch/>
        </p:blipFill>
        <p:spPr>
          <a:xfrm>
            <a:off x="5094038" y="590050"/>
            <a:ext cx="809350" cy="538581"/>
          </a:xfrm>
          <a:prstGeom prst="rect">
            <a:avLst/>
          </a:prstGeom>
          <a:noFill/>
          <a:ln>
            <a:noFill/>
          </a:ln>
        </p:spPr>
      </p:pic>
      <p:cxnSp>
        <p:nvCxnSpPr>
          <p:cNvPr id="79" name="Google Shape;79;p2"/>
          <p:cNvCxnSpPr/>
          <p:nvPr/>
        </p:nvCxnSpPr>
        <p:spPr>
          <a:xfrm rot="10800000">
            <a:off x="1646513" y="3877338"/>
            <a:ext cx="1674300" cy="822300"/>
          </a:xfrm>
          <a:prstGeom prst="bentConnector3">
            <a:avLst>
              <a:gd fmla="val 99407" name="adj1"/>
            </a:avLst>
          </a:prstGeom>
          <a:noFill/>
          <a:ln cap="flat" cmpd="sng" w="38100">
            <a:solidFill>
              <a:schemeClr val="dk2"/>
            </a:solidFill>
            <a:prstDash val="solid"/>
            <a:round/>
            <a:headEnd len="med" w="med" type="triangle"/>
            <a:tailEnd len="sm" w="sm" type="none"/>
          </a:ln>
        </p:spPr>
      </p:cxnSp>
      <p:cxnSp>
        <p:nvCxnSpPr>
          <p:cNvPr id="80" name="Google Shape;80;p2"/>
          <p:cNvCxnSpPr/>
          <p:nvPr/>
        </p:nvCxnSpPr>
        <p:spPr>
          <a:xfrm flipH="1">
            <a:off x="1646525" y="590050"/>
            <a:ext cx="1674300" cy="822300"/>
          </a:xfrm>
          <a:prstGeom prst="bentConnector3">
            <a:avLst>
              <a:gd fmla="val 99407" name="adj1"/>
            </a:avLst>
          </a:prstGeom>
          <a:noFill/>
          <a:ln cap="flat" cmpd="sng" w="38100">
            <a:solidFill>
              <a:schemeClr val="dk2"/>
            </a:solidFill>
            <a:prstDash val="solid"/>
            <a:round/>
            <a:headEnd len="sm" w="sm" type="none"/>
            <a:tailEnd len="med" w="med" type="stealth"/>
          </a:ln>
        </p:spPr>
      </p:cxnSp>
      <p:cxnSp>
        <p:nvCxnSpPr>
          <p:cNvPr id="81" name="Google Shape;81;p2"/>
          <p:cNvCxnSpPr/>
          <p:nvPr/>
        </p:nvCxnSpPr>
        <p:spPr>
          <a:xfrm flipH="1" rot="10800000">
            <a:off x="6065575" y="3877350"/>
            <a:ext cx="1674300" cy="822300"/>
          </a:xfrm>
          <a:prstGeom prst="bentConnector3">
            <a:avLst>
              <a:gd fmla="val 99407" name="adj1"/>
            </a:avLst>
          </a:prstGeom>
          <a:noFill/>
          <a:ln cap="flat" cmpd="sng" w="38100">
            <a:solidFill>
              <a:schemeClr val="dk2"/>
            </a:solidFill>
            <a:prstDash val="solid"/>
            <a:round/>
            <a:headEnd len="sm" w="sm" type="none"/>
            <a:tailEnd len="med" w="med" type="stealth"/>
          </a:ln>
        </p:spPr>
      </p:cxnSp>
      <p:cxnSp>
        <p:nvCxnSpPr>
          <p:cNvPr id="82" name="Google Shape;82;p2"/>
          <p:cNvCxnSpPr/>
          <p:nvPr/>
        </p:nvCxnSpPr>
        <p:spPr>
          <a:xfrm>
            <a:off x="6102525" y="590050"/>
            <a:ext cx="1674300" cy="822300"/>
          </a:xfrm>
          <a:prstGeom prst="bentConnector3">
            <a:avLst>
              <a:gd fmla="val 99407" name="adj1"/>
            </a:avLst>
          </a:prstGeom>
          <a:noFill/>
          <a:ln cap="flat" cmpd="sng" w="38100">
            <a:solidFill>
              <a:schemeClr val="dk2"/>
            </a:solidFill>
            <a:prstDash val="solid"/>
            <a:round/>
            <a:headEnd len="med" w="med" type="stealth"/>
            <a:tailEnd len="sm" w="sm" type="none"/>
          </a:ln>
        </p:spPr>
      </p:cxnSp>
      <p:sp>
        <p:nvSpPr>
          <p:cNvPr id="83" name="Google Shape;83;p2"/>
          <p:cNvSpPr txBox="1"/>
          <p:nvPr/>
        </p:nvSpPr>
        <p:spPr>
          <a:xfrm>
            <a:off x="3602663" y="3842113"/>
            <a:ext cx="7197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Arial"/>
                <a:ea typeface="Arial"/>
                <a:cs typeface="Arial"/>
                <a:sym typeface="Arial"/>
              </a:rPr>
              <a:t>EMILY (06:30)</a:t>
            </a:r>
            <a:endParaRPr b="0" i="0" sz="1200" u="none" cap="none" strike="noStrike">
              <a:solidFill>
                <a:srgbClr val="000000"/>
              </a:solidFill>
              <a:latin typeface="Arial"/>
              <a:ea typeface="Arial"/>
              <a:cs typeface="Arial"/>
              <a:sym typeface="Arial"/>
            </a:endParaRPr>
          </a:p>
        </p:txBody>
      </p:sp>
      <p:cxnSp>
        <p:nvCxnSpPr>
          <p:cNvPr id="84" name="Google Shape;84;p2"/>
          <p:cNvCxnSpPr/>
          <p:nvPr/>
        </p:nvCxnSpPr>
        <p:spPr>
          <a:xfrm>
            <a:off x="4322375" y="4119175"/>
            <a:ext cx="390300" cy="0"/>
          </a:xfrm>
          <a:prstGeom prst="straightConnector1">
            <a:avLst/>
          </a:prstGeom>
          <a:noFill/>
          <a:ln cap="flat" cmpd="sng" w="9525">
            <a:solidFill>
              <a:schemeClr val="dk2"/>
            </a:solidFill>
            <a:prstDash val="solid"/>
            <a:round/>
            <a:headEnd len="sm" w="sm" type="none"/>
            <a:tailEnd len="med" w="med" type="triangle"/>
          </a:ln>
        </p:spPr>
      </p:cxnSp>
      <p:cxnSp>
        <p:nvCxnSpPr>
          <p:cNvPr id="85" name="Google Shape;85;p2"/>
          <p:cNvCxnSpPr/>
          <p:nvPr/>
        </p:nvCxnSpPr>
        <p:spPr>
          <a:xfrm rot="10800000">
            <a:off x="4322375" y="3930525"/>
            <a:ext cx="390300" cy="0"/>
          </a:xfrm>
          <a:prstGeom prst="straightConnector1">
            <a:avLst/>
          </a:prstGeom>
          <a:noFill/>
          <a:ln cap="flat" cmpd="sng" w="9525">
            <a:solidFill>
              <a:schemeClr val="dk2"/>
            </a:solidFill>
            <a:prstDash val="solid"/>
            <a:round/>
            <a:headEnd len="sm" w="sm" type="none"/>
            <a:tailEnd len="med" w="med" type="triangle"/>
          </a:ln>
        </p:spPr>
      </p:cxnSp>
      <p:pic>
        <p:nvPicPr>
          <p:cNvPr id="86" name="Google Shape;86;p2"/>
          <p:cNvPicPr preferRelativeResize="0"/>
          <p:nvPr/>
        </p:nvPicPr>
        <p:blipFill rotWithShape="1">
          <a:blip r:embed="rId10">
            <a:alphaModFix/>
          </a:blip>
          <a:srcRect b="0" l="0" r="0" t="0"/>
          <a:stretch/>
        </p:blipFill>
        <p:spPr>
          <a:xfrm>
            <a:off x="8433425" y="0"/>
            <a:ext cx="719700" cy="1428653"/>
          </a:xfrm>
          <a:prstGeom prst="rect">
            <a:avLst/>
          </a:prstGeom>
          <a:noFill/>
          <a:ln>
            <a:noFill/>
          </a:ln>
        </p:spPr>
      </p:pic>
      <p:pic>
        <p:nvPicPr>
          <p:cNvPr id="87" name="Google Shape;87;p2"/>
          <p:cNvPicPr preferRelativeResize="0"/>
          <p:nvPr/>
        </p:nvPicPr>
        <p:blipFill rotWithShape="1">
          <a:blip r:embed="rId11">
            <a:alphaModFix/>
          </a:blip>
          <a:srcRect b="0" l="0" r="0" t="0"/>
          <a:stretch/>
        </p:blipFill>
        <p:spPr>
          <a:xfrm>
            <a:off x="0" y="3184650"/>
            <a:ext cx="542462" cy="1084925"/>
          </a:xfrm>
          <a:prstGeom prst="rect">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1000"/>
                                        <p:tgtEl>
                                          <p:spTgt spid="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600"/>
                                        <p:tgtEl>
                                          <p:spTgt spid="78"/>
                                        </p:tgtEl>
                                      </p:cBhvr>
                                    </p:animEffect>
                                    <p:set>
                                      <p:cBhvr>
                                        <p:cTn dur="1" fill="hold">
                                          <p:stCondLst>
                                            <p:cond delay="1600"/>
                                          </p:stCondLst>
                                        </p:cTn>
                                        <p:tgtEl>
                                          <p:spTgt spid="78"/>
                                        </p:tgtEl>
                                        <p:attrNameLst>
                                          <p:attrName>style.visibility</p:attrName>
                                        </p:attrNameLst>
                                      </p:cBhvr>
                                      <p:to>
                                        <p:strVal val="hidden"/>
                                      </p:to>
                                    </p:set>
                                  </p:childTnLst>
                                </p:cTn>
                              </p:par>
                            </p:childTnLst>
                          </p:cTn>
                        </p:par>
                        <p:par>
                          <p:cTn fill="hold">
                            <p:stCondLst>
                              <p:cond delay="1600"/>
                            </p:stCondLst>
                            <p:childTnLst>
                              <p:par>
                                <p:cTn fill="hold" nodeType="after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childTnLst>
                          </p:cTn>
                        </p:par>
                        <p:par>
                          <p:cTn fill="hold">
                            <p:stCondLst>
                              <p:cond delay="2600"/>
                            </p:stCondLst>
                            <p:childTnLst>
                              <p:par>
                                <p:cTn fill="hold" nodeType="afterEffect" presetClass="entr" presetID="10" presetSubtype="0">
                                  <p:stCondLst>
                                    <p:cond delay="0"/>
                                  </p:stCondLst>
                                  <p:childTnLst>
                                    <p:set>
                                      <p:cBhvr>
                                        <p:cTn dur="1" fill="hold">
                                          <p:stCondLst>
                                            <p:cond delay="0"/>
                                          </p:stCondLst>
                                        </p:cTn>
                                        <p:tgtEl>
                                          <p:spTgt spid="77"/>
                                        </p:tgtEl>
                                        <p:attrNameLst>
                                          <p:attrName>style.visibility</p:attrName>
                                        </p:attrNameLst>
                                      </p:cBhvr>
                                      <p:to>
                                        <p:strVal val="visible"/>
                                      </p:to>
                                    </p:set>
                                    <p:animEffect filter="fade" transition="in">
                                      <p:cBhvr>
                                        <p:cTn dur="1000"/>
                                        <p:tgtEl>
                                          <p:spTgt spid="77"/>
                                        </p:tgtEl>
                                      </p:cBhvr>
                                    </p:animEffect>
                                  </p:childTnLst>
                                </p:cTn>
                              </p:par>
                            </p:childTnLst>
                          </p:cTn>
                        </p:par>
                        <p:par>
                          <p:cTn fill="hold">
                            <p:stCondLst>
                              <p:cond delay="3600"/>
                            </p:stCondLst>
                            <p:childTnLst>
                              <p:par>
                                <p:cTn fill="hold" nodeType="afterEffect" presetClass="exit" presetID="10" presetSubtype="0">
                                  <p:stCondLst>
                                    <p:cond delay="0"/>
                                  </p:stCondLst>
                                  <p:childTnLst>
                                    <p:animEffect filter="fade" transition="out">
                                      <p:cBhvr>
                                        <p:cTn dur="1000"/>
                                        <p:tgtEl>
                                          <p:spTgt spid="80"/>
                                        </p:tgtEl>
                                      </p:cBhvr>
                                    </p:animEffect>
                                    <p:set>
                                      <p:cBhvr>
                                        <p:cTn dur="1" fill="hold">
                                          <p:stCondLst>
                                            <p:cond delay="1000"/>
                                          </p:stCondLst>
                                        </p:cTn>
                                        <p:tgtEl>
                                          <p:spTgt spid="8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1000"/>
                                        <p:tgtEl>
                                          <p:spTgt spid="7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000"/>
                                        <p:tgtEl>
                                          <p:spTgt spid="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1000"/>
                                        <p:tgtEl>
                                          <p:spTgt spid="8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1000"/>
                                        <p:tgtEl>
                                          <p:spTgt spid="84"/>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1000"/>
                                        <p:tgtEl>
                                          <p:spTgt spid="85"/>
                                        </p:tgtEl>
                                      </p:cBhvr>
                                    </p:animEffect>
                                  </p:childTnLst>
                                </p:cTn>
                              </p:par>
                            </p:childTnLst>
                          </p:cTn>
                        </p:par>
                        <p:par>
                          <p:cTn fill="hold">
                            <p:stCondLst>
                              <p:cond delay="4000"/>
                            </p:stCondLst>
                            <p:childTnLst>
                              <p:par>
                                <p:cTn fill="hold" nodeType="afterEffect" presetClass="exit" presetID="10" presetSubtype="0">
                                  <p:stCondLst>
                                    <p:cond delay="0"/>
                                  </p:stCondLst>
                                  <p:childTnLst>
                                    <p:animEffect filter="fade" transition="out">
                                      <p:cBhvr>
                                        <p:cTn dur="1000"/>
                                        <p:tgtEl>
                                          <p:spTgt spid="79"/>
                                        </p:tgtEl>
                                      </p:cBhvr>
                                    </p:animEffect>
                                    <p:set>
                                      <p:cBhvr>
                                        <p:cTn dur="1" fill="hold">
                                          <p:stCondLst>
                                            <p:cond delay="1000"/>
                                          </p:stCondLst>
                                        </p:cTn>
                                        <p:tgtEl>
                                          <p:spTgt spid="7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5"/>
                                        </p:tgtEl>
                                        <p:attrNameLst>
                                          <p:attrName>style.visibility</p:attrName>
                                        </p:attrNameLst>
                                      </p:cBhvr>
                                      <p:to>
                                        <p:strVal val="visible"/>
                                      </p:to>
                                    </p:set>
                                    <p:animEffect filter="fade" transition="in">
                                      <p:cBhvr>
                                        <p:cTn dur="1000"/>
                                        <p:tgtEl>
                                          <p:spTgt spid="75"/>
                                        </p:tgtEl>
                                      </p:cBhvr>
                                    </p:animEffect>
                                  </p:childTnLst>
                                </p:cTn>
                              </p:par>
                            </p:childTnLst>
                          </p:cTn>
                        </p:par>
                        <p:par>
                          <p:cTn fill="hold">
                            <p:stCondLst>
                              <p:cond delay="2000"/>
                            </p:stCondLst>
                            <p:childTnLst>
                              <p:par>
                                <p:cTn fill="hold" nodeType="afterEffect" presetClass="exit" presetID="10" presetSubtype="0">
                                  <p:stCondLst>
                                    <p:cond delay="0"/>
                                  </p:stCondLst>
                                  <p:childTnLst>
                                    <p:animEffect filter="fade" transition="out">
                                      <p:cBhvr>
                                        <p:cTn dur="1000"/>
                                        <p:tgtEl>
                                          <p:spTgt spid="81"/>
                                        </p:tgtEl>
                                      </p:cBhvr>
                                    </p:animEffect>
                                    <p:set>
                                      <p:cBhvr>
                                        <p:cTn dur="1" fill="hold">
                                          <p:stCondLst>
                                            <p:cond delay="1000"/>
                                          </p:stCondLst>
                                        </p:cTn>
                                        <p:tgtEl>
                                          <p:spTgt spid="8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3"/>
          <p:cNvSpPr txBox="1"/>
          <p:nvPr>
            <p:ph type="title"/>
          </p:nvPr>
        </p:nvSpPr>
        <p:spPr>
          <a:xfrm>
            <a:off x="238250" y="0"/>
            <a:ext cx="8523900" cy="5727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 sz="2420" u="sng"/>
              <a:t>State of the Art:</a:t>
            </a:r>
            <a:endParaRPr b="1" sz="2420" u="sng"/>
          </a:p>
        </p:txBody>
      </p:sp>
      <p:graphicFrame>
        <p:nvGraphicFramePr>
          <p:cNvPr id="93" name="Google Shape;93;p3"/>
          <p:cNvGraphicFramePr/>
          <p:nvPr/>
        </p:nvGraphicFramePr>
        <p:xfrm>
          <a:off x="651500" y="713975"/>
          <a:ext cx="3000000" cy="3000000"/>
        </p:xfrm>
        <a:graphic>
          <a:graphicData uri="http://schemas.openxmlformats.org/drawingml/2006/table">
            <a:tbl>
              <a:tblPr>
                <a:noFill/>
                <a:tableStyleId>{10413DBC-1A55-4DD1-B047-4B21B95B7F24}</a:tableStyleId>
              </a:tblPr>
              <a:tblGrid>
                <a:gridCol w="1389175"/>
                <a:gridCol w="1312900"/>
                <a:gridCol w="1312900"/>
                <a:gridCol w="1312900"/>
                <a:gridCol w="1312900"/>
                <a:gridCol w="1312900"/>
              </a:tblGrid>
              <a:tr h="822925">
                <a:tc>
                  <a:txBody>
                    <a:bodyPr/>
                    <a:lstStyle/>
                    <a:p>
                      <a:pPr indent="0" lvl="0" marL="0" rtl="0" algn="ctr">
                        <a:spcBef>
                          <a:spcPts val="0"/>
                        </a:spcBef>
                        <a:spcAft>
                          <a:spcPts val="0"/>
                        </a:spcAft>
                        <a:buNone/>
                      </a:pPr>
                      <a:r>
                        <a:rPr b="1" lang="en"/>
                        <a:t>Paper Name</a:t>
                      </a:r>
                      <a:endParaRPr b="1"/>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t>Facial Recognition</a:t>
                      </a:r>
                      <a:endParaRPr b="1"/>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t>Realtime Model Training</a:t>
                      </a:r>
                      <a:endParaRPr b="1"/>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t>Automatic Decision Making</a:t>
                      </a:r>
                      <a:endParaRPr b="1"/>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t>Addition of new members</a:t>
                      </a:r>
                      <a:endParaRPr b="1"/>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t>Time Based Entry-Heuristic</a:t>
                      </a:r>
                      <a:endParaRPr b="1"/>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37725">
                <a:tc>
                  <a:txBody>
                    <a:bodyPr/>
                    <a:lstStyle/>
                    <a:p>
                      <a:pPr indent="0" lvl="0" marL="0" rtl="0" algn="l">
                        <a:lnSpc>
                          <a:spcPct val="100000"/>
                        </a:lnSpc>
                        <a:spcBef>
                          <a:spcPts val="0"/>
                        </a:spcBef>
                        <a:spcAft>
                          <a:spcPts val="0"/>
                        </a:spcAft>
                        <a:buNone/>
                      </a:pPr>
                      <a:r>
                        <a:rPr lang="en" sz="1000"/>
                        <a:t>Home Automation Using IoT [5]     </a:t>
                      </a:r>
                      <a:r>
                        <a:rPr b="1" lang="en" sz="1000"/>
                        <a:t>(Base Paper)</a:t>
                      </a:r>
                      <a:endParaRPr b="1" sz="1000"/>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00000"/>
                        </a:lnSpc>
                        <a:spcBef>
                          <a:spcPts val="0"/>
                        </a:spcBef>
                        <a:spcAft>
                          <a:spcPts val="0"/>
                        </a:spcAft>
                        <a:buClr>
                          <a:srgbClr val="000000"/>
                        </a:buClr>
                        <a:buSzPts val="1200"/>
                        <a:buFont typeface="Arial"/>
                        <a:buNone/>
                      </a:pPr>
                      <a:r>
                        <a:rPr b="1" lang="en" sz="2500">
                          <a:solidFill>
                            <a:schemeClr val="dk2"/>
                          </a:solidFill>
                          <a:latin typeface="Comic Sans MS"/>
                          <a:ea typeface="Comic Sans MS"/>
                          <a:cs typeface="Comic Sans MS"/>
                          <a:sym typeface="Comic Sans MS"/>
                        </a:rPr>
                        <a:t>✓</a:t>
                      </a:r>
                      <a:endParaRPr sz="2700">
                        <a:solidFill>
                          <a:schemeClr val="dk2"/>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a:t>❌</a:t>
                      </a:r>
                      <a:endParaRPr sz="3500">
                        <a:solidFill>
                          <a:srgbClr val="999999"/>
                        </a:solidFill>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00000"/>
                        </a:lnSpc>
                        <a:spcBef>
                          <a:spcPts val="0"/>
                        </a:spcBef>
                        <a:spcAft>
                          <a:spcPts val="0"/>
                        </a:spcAft>
                        <a:buClr>
                          <a:srgbClr val="000000"/>
                        </a:buClr>
                        <a:buSzPts val="1200"/>
                        <a:buFont typeface="Arial"/>
                        <a:buNone/>
                      </a:pPr>
                      <a:r>
                        <a:rPr b="1" lang="en" sz="2500">
                          <a:solidFill>
                            <a:schemeClr val="dk2"/>
                          </a:solidFill>
                          <a:latin typeface="Comic Sans MS"/>
                          <a:ea typeface="Comic Sans MS"/>
                          <a:cs typeface="Comic Sans MS"/>
                          <a:sym typeface="Comic Sans MS"/>
                        </a:rPr>
                        <a:t>✓</a:t>
                      </a:r>
                      <a:endParaRPr sz="2800"/>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500">
                          <a:solidFill>
                            <a:schemeClr val="dk2"/>
                          </a:solidFill>
                          <a:latin typeface="Comic Sans MS"/>
                          <a:ea typeface="Comic Sans MS"/>
                          <a:cs typeface="Comic Sans MS"/>
                          <a:sym typeface="Comic Sans MS"/>
                        </a:rPr>
                        <a:t>✓</a:t>
                      </a:r>
                      <a:endParaRPr>
                        <a:solidFill>
                          <a:srgbClr val="FF0000"/>
                        </a:solidFill>
                        <a:highlight>
                          <a:srgbClr val="EA9999"/>
                        </a:highligh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23700">
                <a:tc>
                  <a:txBody>
                    <a:bodyPr/>
                    <a:lstStyle/>
                    <a:p>
                      <a:pPr indent="0" lvl="0" marL="0" rtl="0" algn="l">
                        <a:lnSpc>
                          <a:spcPct val="100000"/>
                        </a:lnSpc>
                        <a:spcBef>
                          <a:spcPts val="0"/>
                        </a:spcBef>
                        <a:spcAft>
                          <a:spcPts val="0"/>
                        </a:spcAft>
                        <a:buNone/>
                      </a:pPr>
                      <a:r>
                        <a:rPr lang="en" sz="1000"/>
                        <a:t>IoT Based Door Entry System [8]</a:t>
                      </a:r>
                      <a:endParaRPr sz="1000"/>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sz="2500">
                          <a:solidFill>
                            <a:schemeClr val="dk2"/>
                          </a:solidFill>
                          <a:latin typeface="Comic Sans MS"/>
                          <a:ea typeface="Comic Sans MS"/>
                          <a:cs typeface="Comic Sans MS"/>
                          <a:sym typeface="Comic Sans MS"/>
                        </a:rPr>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40050">
                <a:tc>
                  <a:txBody>
                    <a:bodyPr/>
                    <a:lstStyle/>
                    <a:p>
                      <a:pPr indent="0" lvl="0" marL="0" rtl="0" algn="l">
                        <a:lnSpc>
                          <a:spcPct val="100000"/>
                        </a:lnSpc>
                        <a:spcBef>
                          <a:spcPts val="0"/>
                        </a:spcBef>
                        <a:spcAft>
                          <a:spcPts val="0"/>
                        </a:spcAft>
                        <a:buNone/>
                      </a:pPr>
                      <a:r>
                        <a:rPr lang="en" sz="1000"/>
                        <a:t>Visitor Management System [6]</a:t>
                      </a:r>
                      <a:endParaRPr sz="900"/>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500">
                          <a:solidFill>
                            <a:schemeClr val="dk2"/>
                          </a:solidFill>
                          <a:latin typeface="Comic Sans MS"/>
                          <a:ea typeface="Comic Sans MS"/>
                          <a:cs typeface="Comic Sans MS"/>
                          <a:sym typeface="Comic Sans MS"/>
                        </a:rPr>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500">
                          <a:solidFill>
                            <a:schemeClr val="dk2"/>
                          </a:solidFill>
                          <a:latin typeface="Comic Sans MS"/>
                          <a:ea typeface="Comic Sans MS"/>
                          <a:cs typeface="Comic Sans MS"/>
                          <a:sym typeface="Comic Sans MS"/>
                        </a:rPr>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40050">
                <a:tc>
                  <a:txBody>
                    <a:bodyPr/>
                    <a:lstStyle/>
                    <a:p>
                      <a:pPr indent="0" lvl="0" marL="0" rtl="0" algn="l">
                        <a:lnSpc>
                          <a:spcPct val="100000"/>
                        </a:lnSpc>
                        <a:spcBef>
                          <a:spcPts val="0"/>
                        </a:spcBef>
                        <a:spcAft>
                          <a:spcPts val="0"/>
                        </a:spcAft>
                        <a:buNone/>
                      </a:pPr>
                      <a:r>
                        <a:rPr lang="en" sz="1000"/>
                        <a:t>Smart Attendance System [3]</a:t>
                      </a:r>
                      <a:endParaRPr sz="1000"/>
                    </a:p>
                    <a:p>
                      <a:pPr indent="0" lvl="0" marL="0" rtl="0" algn="l">
                        <a:lnSpc>
                          <a:spcPct val="100000"/>
                        </a:lnSpc>
                        <a:spcBef>
                          <a:spcPts val="0"/>
                        </a:spcBef>
                        <a:spcAft>
                          <a:spcPts val="0"/>
                        </a:spcAft>
                        <a:buNone/>
                      </a:pPr>
                      <a:r>
                        <a:t/>
                      </a:r>
                      <a:endParaRPr sz="1000"/>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500">
                          <a:solidFill>
                            <a:schemeClr val="dk2"/>
                          </a:solidFill>
                          <a:latin typeface="Comic Sans MS"/>
                          <a:ea typeface="Comic Sans MS"/>
                          <a:cs typeface="Comic Sans MS"/>
                          <a:sym typeface="Comic Sans MS"/>
                        </a:rPr>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500">
                          <a:solidFill>
                            <a:schemeClr val="dk2"/>
                          </a:solidFill>
                          <a:latin typeface="Comic Sans MS"/>
                          <a:ea typeface="Comic Sans MS"/>
                          <a:cs typeface="Comic Sans MS"/>
                          <a:sym typeface="Comic Sans MS"/>
                        </a:rPr>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40050">
                <a:tc>
                  <a:txBody>
                    <a:bodyPr/>
                    <a:lstStyle/>
                    <a:p>
                      <a:pPr indent="0" lvl="0" marL="0" rtl="0" algn="l">
                        <a:lnSpc>
                          <a:spcPct val="100000"/>
                        </a:lnSpc>
                        <a:spcBef>
                          <a:spcPts val="0"/>
                        </a:spcBef>
                        <a:spcAft>
                          <a:spcPts val="0"/>
                        </a:spcAft>
                        <a:buNone/>
                      </a:pPr>
                      <a:r>
                        <a:rPr b="1" lang="en" sz="1000"/>
                        <a:t>Our Project:</a:t>
                      </a:r>
                      <a:endParaRPr b="1" sz="1000"/>
                    </a:p>
                    <a:p>
                      <a:pPr indent="0" lvl="0" marL="0" rtl="0" algn="l">
                        <a:lnSpc>
                          <a:spcPct val="100000"/>
                        </a:lnSpc>
                        <a:spcBef>
                          <a:spcPts val="0"/>
                        </a:spcBef>
                        <a:spcAft>
                          <a:spcPts val="0"/>
                        </a:spcAft>
                        <a:buNone/>
                      </a:pPr>
                      <a:r>
                        <a:rPr lang="en" sz="1000"/>
                        <a:t>SMART Visitor Recognition</a:t>
                      </a:r>
                      <a:endParaRPr sz="1000"/>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500">
                          <a:solidFill>
                            <a:schemeClr val="dk2"/>
                          </a:solidFill>
                          <a:latin typeface="Comic Sans MS"/>
                          <a:ea typeface="Comic Sans MS"/>
                          <a:cs typeface="Comic Sans MS"/>
                          <a:sym typeface="Comic Sans MS"/>
                        </a:rPr>
                        <a:t>✓</a:t>
                      </a:r>
                      <a:endParaRPr b="1" sz="2500">
                        <a:solidFill>
                          <a:schemeClr val="dk2"/>
                        </a:solidFill>
                        <a:latin typeface="Comic Sans MS"/>
                        <a:ea typeface="Comic Sans MS"/>
                        <a:cs typeface="Comic Sans MS"/>
                        <a:sym typeface="Comic Sans M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500">
                          <a:solidFill>
                            <a:schemeClr val="dk2"/>
                          </a:solidFill>
                          <a:latin typeface="Comic Sans MS"/>
                          <a:ea typeface="Comic Sans MS"/>
                          <a:cs typeface="Comic Sans MS"/>
                          <a:sym typeface="Comic Sans MS"/>
                        </a:rPr>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500">
                          <a:solidFill>
                            <a:schemeClr val="dk2"/>
                          </a:solidFill>
                          <a:latin typeface="Comic Sans MS"/>
                          <a:ea typeface="Comic Sans MS"/>
                          <a:cs typeface="Comic Sans MS"/>
                          <a:sym typeface="Comic Sans MS"/>
                        </a:rPr>
                        <a:t>✓</a:t>
                      </a:r>
                      <a:endParaRPr b="1" sz="2500">
                        <a:solidFill>
                          <a:schemeClr val="dk2"/>
                        </a:solidFill>
                        <a:latin typeface="Comic Sans MS"/>
                        <a:ea typeface="Comic Sans MS"/>
                        <a:cs typeface="Comic Sans MS"/>
                        <a:sym typeface="Comic Sans M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500">
                          <a:solidFill>
                            <a:schemeClr val="dk2"/>
                          </a:solidFill>
                          <a:latin typeface="Comic Sans MS"/>
                          <a:ea typeface="Comic Sans MS"/>
                          <a:cs typeface="Comic Sans MS"/>
                          <a:sym typeface="Comic Sans MS"/>
                        </a:rPr>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500">
                          <a:solidFill>
                            <a:schemeClr val="dk2"/>
                          </a:solidFill>
                          <a:latin typeface="Comic Sans MS"/>
                          <a:ea typeface="Comic Sans MS"/>
                          <a:cs typeface="Comic Sans MS"/>
                          <a:sym typeface="Comic Sans MS"/>
                        </a:rPr>
                        <a:t>✓</a:t>
                      </a: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3"/>
                                        </p:tgtEl>
                                        <p:attrNameLst>
                                          <p:attrName>style.visibility</p:attrName>
                                        </p:attrNameLst>
                                      </p:cBhvr>
                                      <p:to>
                                        <p:strVal val="visible"/>
                                      </p:to>
                                    </p:set>
                                    <p:anim calcmode="lin" valueType="num">
                                      <p:cBhvr additive="base">
                                        <p:cTn dur="1000"/>
                                        <p:tgtEl>
                                          <p:spTgt spid="9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gfb23727e83_0_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n"/>
              <a:t>2.	Datasets</a:t>
            </a:r>
            <a:endParaRPr/>
          </a:p>
        </p:txBody>
      </p:sp>
      <p:sp>
        <p:nvSpPr>
          <p:cNvPr id="99" name="Google Shape;99;gfb23727e83_0_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Following datasets have been used in this project:</a:t>
            </a:r>
            <a:br>
              <a:rPr lang="en"/>
            </a:br>
            <a:endParaRPr/>
          </a:p>
          <a:p>
            <a:pPr indent="457200" lvl="0" marL="0" rtl="0" algn="l">
              <a:lnSpc>
                <a:spcPct val="115000"/>
              </a:lnSpc>
              <a:spcBef>
                <a:spcPts val="0"/>
              </a:spcBef>
              <a:spcAft>
                <a:spcPts val="0"/>
              </a:spcAft>
              <a:buNone/>
            </a:pPr>
            <a:r>
              <a:rPr lang="en" sz="1500">
                <a:solidFill>
                  <a:srgbClr val="000000"/>
                </a:solidFill>
                <a:highlight>
                  <a:schemeClr val="lt1"/>
                </a:highlight>
              </a:rPr>
              <a:t>The Extended Yale face database B				          Self Made Data Set</a:t>
            </a:r>
            <a:endParaRPr sz="1500">
              <a:solidFill>
                <a:srgbClr val="000000"/>
              </a:solidFill>
              <a:highlight>
                <a:schemeClr val="lt1"/>
              </a:highlight>
            </a:endParaRPr>
          </a:p>
          <a:p>
            <a:pPr indent="0" lvl="0" marL="0" rtl="0" algn="l">
              <a:lnSpc>
                <a:spcPct val="115000"/>
              </a:lnSpc>
              <a:spcBef>
                <a:spcPts val="0"/>
              </a:spcBef>
              <a:spcAft>
                <a:spcPts val="0"/>
              </a:spcAft>
              <a:buSzPts val="1800"/>
              <a:buNone/>
            </a:pPr>
            <a:r>
              <a:t/>
            </a:r>
            <a:endParaRPr sz="1000">
              <a:solidFill>
                <a:srgbClr val="202124"/>
              </a:solidFill>
              <a:highlight>
                <a:srgbClr val="FFFFFF"/>
              </a:highlight>
              <a:latin typeface="Roboto"/>
              <a:ea typeface="Roboto"/>
              <a:cs typeface="Roboto"/>
              <a:sym typeface="Roboto"/>
            </a:endParaRPr>
          </a:p>
          <a:p>
            <a:pPr indent="457200" lvl="0" marL="914400" rtl="0" algn="l">
              <a:lnSpc>
                <a:spcPct val="115000"/>
              </a:lnSpc>
              <a:spcBef>
                <a:spcPts val="0"/>
              </a:spcBef>
              <a:spcAft>
                <a:spcPts val="0"/>
              </a:spcAft>
              <a:buSzPts val="1800"/>
              <a:buNone/>
            </a:pPr>
            <a:r>
              <a:t/>
            </a:r>
            <a:endParaRPr sz="1500">
              <a:solidFill>
                <a:srgbClr val="0000FF"/>
              </a:solidFill>
              <a:highlight>
                <a:srgbClr val="FFFFFF"/>
              </a:highlight>
            </a:endParaRPr>
          </a:p>
        </p:txBody>
      </p:sp>
      <p:pic>
        <p:nvPicPr>
          <p:cNvPr id="100" name="Google Shape;100;gfb23727e83_0_12"/>
          <p:cNvPicPr preferRelativeResize="0"/>
          <p:nvPr/>
        </p:nvPicPr>
        <p:blipFill>
          <a:blip r:embed="rId3">
            <a:alphaModFix/>
          </a:blip>
          <a:stretch>
            <a:fillRect/>
          </a:stretch>
        </p:blipFill>
        <p:spPr>
          <a:xfrm>
            <a:off x="534300" y="2293725"/>
            <a:ext cx="3605274" cy="1437600"/>
          </a:xfrm>
          <a:prstGeom prst="rect">
            <a:avLst/>
          </a:prstGeom>
          <a:noFill/>
          <a:ln>
            <a:noFill/>
          </a:ln>
        </p:spPr>
      </p:pic>
      <p:pic>
        <p:nvPicPr>
          <p:cNvPr id="101" name="Google Shape;101;gfb23727e83_0_12"/>
          <p:cNvPicPr preferRelativeResize="0"/>
          <p:nvPr/>
        </p:nvPicPr>
        <p:blipFill>
          <a:blip r:embed="rId4">
            <a:alphaModFix/>
          </a:blip>
          <a:stretch>
            <a:fillRect/>
          </a:stretch>
        </p:blipFill>
        <p:spPr>
          <a:xfrm>
            <a:off x="5939625" y="2228775"/>
            <a:ext cx="858975" cy="1016725"/>
          </a:xfrm>
          <a:prstGeom prst="rect">
            <a:avLst/>
          </a:prstGeom>
          <a:noFill/>
          <a:ln>
            <a:noFill/>
          </a:ln>
        </p:spPr>
      </p:pic>
      <p:pic>
        <p:nvPicPr>
          <p:cNvPr id="102" name="Google Shape;102;gfb23727e83_0_12"/>
          <p:cNvPicPr preferRelativeResize="0"/>
          <p:nvPr/>
        </p:nvPicPr>
        <p:blipFill>
          <a:blip r:embed="rId5">
            <a:alphaModFix/>
          </a:blip>
          <a:stretch>
            <a:fillRect/>
          </a:stretch>
        </p:blipFill>
        <p:spPr>
          <a:xfrm>
            <a:off x="6798600" y="2228775"/>
            <a:ext cx="745057" cy="1044925"/>
          </a:xfrm>
          <a:prstGeom prst="rect">
            <a:avLst/>
          </a:prstGeom>
          <a:noFill/>
          <a:ln>
            <a:noFill/>
          </a:ln>
        </p:spPr>
      </p:pic>
      <p:pic>
        <p:nvPicPr>
          <p:cNvPr id="103" name="Google Shape;103;gfb23727e83_0_12"/>
          <p:cNvPicPr preferRelativeResize="0"/>
          <p:nvPr/>
        </p:nvPicPr>
        <p:blipFill>
          <a:blip r:embed="rId6">
            <a:alphaModFix/>
          </a:blip>
          <a:stretch>
            <a:fillRect/>
          </a:stretch>
        </p:blipFill>
        <p:spPr>
          <a:xfrm>
            <a:off x="5952975" y="3244425"/>
            <a:ext cx="858975" cy="956137"/>
          </a:xfrm>
          <a:prstGeom prst="rect">
            <a:avLst/>
          </a:prstGeom>
          <a:noFill/>
          <a:ln>
            <a:noFill/>
          </a:ln>
        </p:spPr>
      </p:pic>
      <p:pic>
        <p:nvPicPr>
          <p:cNvPr id="104" name="Google Shape;104;gfb23727e83_0_12"/>
          <p:cNvPicPr preferRelativeResize="0"/>
          <p:nvPr/>
        </p:nvPicPr>
        <p:blipFill>
          <a:blip r:embed="rId7">
            <a:alphaModFix/>
          </a:blip>
          <a:stretch>
            <a:fillRect/>
          </a:stretch>
        </p:blipFill>
        <p:spPr>
          <a:xfrm>
            <a:off x="6798600" y="3239850"/>
            <a:ext cx="745051" cy="962784"/>
          </a:xfrm>
          <a:prstGeom prst="rect">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gtEl>
                                        <p:attrNameLst>
                                          <p:attrName>style.visibility</p:attrName>
                                        </p:attrNameLst>
                                      </p:cBhvr>
                                      <p:to>
                                        <p:strVal val="visible"/>
                                      </p:to>
                                    </p:set>
                                    <p:anim calcmode="lin" valueType="num">
                                      <p:cBhvr additive="base">
                                        <p:cTn dur="1000"/>
                                        <p:tgtEl>
                                          <p:spTgt spid="10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01"/>
                                        </p:tgtEl>
                                        <p:attrNameLst>
                                          <p:attrName>style.visibility</p:attrName>
                                        </p:attrNameLst>
                                      </p:cBhvr>
                                      <p:to>
                                        <p:strVal val="visible"/>
                                      </p:to>
                                    </p:set>
                                    <p:anim calcmode="lin" valueType="num">
                                      <p:cBhvr additive="base">
                                        <p:cTn dur="2000"/>
                                        <p:tgtEl>
                                          <p:spTgt spid="10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2"/>
                                        </p:tgtEl>
                                        <p:attrNameLst>
                                          <p:attrName>style.visibility</p:attrName>
                                        </p:attrNameLst>
                                      </p:cBhvr>
                                      <p:to>
                                        <p:strVal val="visible"/>
                                      </p:to>
                                    </p:set>
                                    <p:anim calcmode="lin" valueType="num">
                                      <p:cBhvr additive="base">
                                        <p:cTn dur="2000"/>
                                        <p:tgtEl>
                                          <p:spTgt spid="10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4"/>
                                        </p:tgtEl>
                                        <p:attrNameLst>
                                          <p:attrName>style.visibility</p:attrName>
                                        </p:attrNameLst>
                                      </p:cBhvr>
                                      <p:to>
                                        <p:strVal val="visible"/>
                                      </p:to>
                                    </p:set>
                                    <p:anim calcmode="lin" valueType="num">
                                      <p:cBhvr additive="base">
                                        <p:cTn dur="2000"/>
                                        <p:tgtEl>
                                          <p:spTgt spid="10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3"/>
                                        </p:tgtEl>
                                        <p:attrNameLst>
                                          <p:attrName>style.visibility</p:attrName>
                                        </p:attrNameLst>
                                      </p:cBhvr>
                                      <p:to>
                                        <p:strVal val="visible"/>
                                      </p:to>
                                    </p:set>
                                    <p:anim calcmode="lin" valueType="num">
                                      <p:cBhvr additive="base">
                                        <p:cTn dur="2000"/>
                                        <p:tgtEl>
                                          <p:spTgt spid="10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gfb34a77c5d_0_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n"/>
              <a:t>3. Image Preprocessing</a:t>
            </a:r>
            <a:endParaRPr/>
          </a:p>
        </p:txBody>
      </p:sp>
      <p:sp>
        <p:nvSpPr>
          <p:cNvPr id="110" name="Google Shape;110;gfb34a77c5d_0_1"/>
          <p:cNvSpPr txBox="1"/>
          <p:nvPr>
            <p:ph idx="1" type="body"/>
          </p:nvPr>
        </p:nvSpPr>
        <p:spPr>
          <a:xfrm>
            <a:off x="311700" y="1152475"/>
            <a:ext cx="8520600" cy="8529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Sheering</a:t>
            </a:r>
            <a:endParaRPr/>
          </a:p>
          <a:p>
            <a:pPr indent="-342900" lvl="0" marL="457200" rtl="0" algn="l">
              <a:lnSpc>
                <a:spcPct val="115000"/>
              </a:lnSpc>
              <a:spcBef>
                <a:spcPts val="0"/>
              </a:spcBef>
              <a:spcAft>
                <a:spcPts val="0"/>
              </a:spcAft>
              <a:buSzPts val="1800"/>
              <a:buChar char="●"/>
            </a:pPr>
            <a:r>
              <a:rPr lang="en"/>
              <a:t>Rotation</a:t>
            </a:r>
            <a:endParaRPr/>
          </a:p>
        </p:txBody>
      </p:sp>
      <p:sp>
        <p:nvSpPr>
          <p:cNvPr id="111" name="Google Shape;111;gfb34a77c5d_0_1"/>
          <p:cNvSpPr txBox="1"/>
          <p:nvPr/>
        </p:nvSpPr>
        <p:spPr>
          <a:xfrm>
            <a:off x="604225" y="4162825"/>
            <a:ext cx="1359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1" lang="en" sz="1200" u="none" cap="none" strike="noStrike">
                <a:solidFill>
                  <a:srgbClr val="000000"/>
                </a:solidFill>
                <a:latin typeface="Proxima Nova"/>
                <a:ea typeface="Proxima Nova"/>
                <a:cs typeface="Proxima Nova"/>
                <a:sym typeface="Proxima Nova"/>
              </a:rPr>
              <a:t>Original</a:t>
            </a:r>
            <a:endParaRPr b="1" i="1" sz="1200" u="none" cap="none" strike="noStrike">
              <a:solidFill>
                <a:srgbClr val="000000"/>
              </a:solidFill>
              <a:latin typeface="Proxima Nova"/>
              <a:ea typeface="Proxima Nova"/>
              <a:cs typeface="Proxima Nova"/>
              <a:sym typeface="Proxima Nova"/>
            </a:endParaRPr>
          </a:p>
        </p:txBody>
      </p:sp>
      <p:sp>
        <p:nvSpPr>
          <p:cNvPr id="112" name="Google Shape;112;gfb34a77c5d_0_1"/>
          <p:cNvSpPr txBox="1"/>
          <p:nvPr/>
        </p:nvSpPr>
        <p:spPr>
          <a:xfrm>
            <a:off x="4057638" y="4162825"/>
            <a:ext cx="10287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1" lang="en" sz="1200" u="none" cap="none" strike="noStrike">
                <a:solidFill>
                  <a:srgbClr val="000000"/>
                </a:solidFill>
                <a:latin typeface="Proxima Nova"/>
                <a:ea typeface="Proxima Nova"/>
                <a:cs typeface="Proxima Nova"/>
                <a:sym typeface="Proxima Nova"/>
              </a:rPr>
              <a:t>Rotation</a:t>
            </a:r>
            <a:endParaRPr b="1" i="1" sz="1200" u="none" cap="none" strike="noStrike">
              <a:solidFill>
                <a:srgbClr val="000000"/>
              </a:solidFill>
              <a:latin typeface="Proxima Nova"/>
              <a:ea typeface="Proxima Nova"/>
              <a:cs typeface="Proxima Nova"/>
              <a:sym typeface="Proxima Nova"/>
            </a:endParaRPr>
          </a:p>
        </p:txBody>
      </p:sp>
      <p:sp>
        <p:nvSpPr>
          <p:cNvPr id="113" name="Google Shape;113;gfb34a77c5d_0_1"/>
          <p:cNvSpPr txBox="1"/>
          <p:nvPr/>
        </p:nvSpPr>
        <p:spPr>
          <a:xfrm>
            <a:off x="6912300" y="4162825"/>
            <a:ext cx="1896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i="1" lang="en" sz="1200" u="none" cap="none" strike="noStrike">
                <a:solidFill>
                  <a:srgbClr val="000000"/>
                </a:solidFill>
                <a:latin typeface="Proxima Nova"/>
                <a:ea typeface="Proxima Nova"/>
                <a:cs typeface="Proxima Nova"/>
                <a:sym typeface="Proxima Nova"/>
              </a:rPr>
              <a:t>Sheering</a:t>
            </a:r>
            <a:endParaRPr b="1" i="1" sz="1200" u="none" cap="none" strike="noStrike">
              <a:solidFill>
                <a:srgbClr val="000000"/>
              </a:solidFill>
              <a:latin typeface="Proxima Nova"/>
              <a:ea typeface="Proxima Nova"/>
              <a:cs typeface="Proxima Nova"/>
              <a:sym typeface="Proxima Nova"/>
            </a:endParaRPr>
          </a:p>
        </p:txBody>
      </p:sp>
      <p:pic>
        <p:nvPicPr>
          <p:cNvPr id="114" name="Google Shape;114;gfb34a77c5d_0_1"/>
          <p:cNvPicPr preferRelativeResize="0"/>
          <p:nvPr/>
        </p:nvPicPr>
        <p:blipFill>
          <a:blip r:embed="rId3">
            <a:alphaModFix/>
          </a:blip>
          <a:stretch>
            <a:fillRect/>
          </a:stretch>
        </p:blipFill>
        <p:spPr>
          <a:xfrm>
            <a:off x="417950" y="2636250"/>
            <a:ext cx="1731550" cy="1298675"/>
          </a:xfrm>
          <a:prstGeom prst="rect">
            <a:avLst/>
          </a:prstGeom>
          <a:noFill/>
          <a:ln>
            <a:noFill/>
          </a:ln>
        </p:spPr>
      </p:pic>
      <p:pic>
        <p:nvPicPr>
          <p:cNvPr id="115" name="Google Shape;115;gfb34a77c5d_0_1"/>
          <p:cNvPicPr preferRelativeResize="0"/>
          <p:nvPr/>
        </p:nvPicPr>
        <p:blipFill>
          <a:blip r:embed="rId4">
            <a:alphaModFix/>
          </a:blip>
          <a:stretch>
            <a:fillRect/>
          </a:stretch>
        </p:blipFill>
        <p:spPr>
          <a:xfrm>
            <a:off x="6912300" y="2604000"/>
            <a:ext cx="1817574" cy="1363175"/>
          </a:xfrm>
          <a:prstGeom prst="rect">
            <a:avLst/>
          </a:prstGeom>
          <a:noFill/>
          <a:ln>
            <a:noFill/>
          </a:ln>
        </p:spPr>
      </p:pic>
      <p:pic>
        <p:nvPicPr>
          <p:cNvPr id="116" name="Google Shape;116;gfb34a77c5d_0_1"/>
          <p:cNvPicPr preferRelativeResize="0"/>
          <p:nvPr/>
        </p:nvPicPr>
        <p:blipFill>
          <a:blip r:embed="rId5">
            <a:alphaModFix/>
          </a:blip>
          <a:stretch>
            <a:fillRect/>
          </a:stretch>
        </p:blipFill>
        <p:spPr>
          <a:xfrm>
            <a:off x="3622113" y="2603993"/>
            <a:ext cx="1817574" cy="136319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gfc7ac5ec04_1_1"/>
          <p:cNvSpPr/>
          <p:nvPr/>
        </p:nvSpPr>
        <p:spPr>
          <a:xfrm>
            <a:off x="1010575" y="1170100"/>
            <a:ext cx="1453800" cy="968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New image detected</a:t>
            </a:r>
            <a:endParaRPr sz="1300"/>
          </a:p>
        </p:txBody>
      </p:sp>
      <p:sp>
        <p:nvSpPr>
          <p:cNvPr id="122" name="Google Shape;122;gfc7ac5ec04_1_1"/>
          <p:cNvSpPr/>
          <p:nvPr/>
        </p:nvSpPr>
        <p:spPr>
          <a:xfrm>
            <a:off x="7031725" y="1180000"/>
            <a:ext cx="1261500" cy="1216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Click more images</a:t>
            </a:r>
            <a:endParaRPr sz="1300"/>
          </a:p>
          <a:p>
            <a:pPr indent="0" lvl="0" marL="0" rtl="0" algn="ctr">
              <a:spcBef>
                <a:spcPts val="0"/>
              </a:spcBef>
              <a:spcAft>
                <a:spcPts val="0"/>
              </a:spcAft>
              <a:buNone/>
            </a:pPr>
            <a:r>
              <a:rPr lang="en" sz="1300"/>
              <a:t>and collect relevant information</a:t>
            </a:r>
            <a:endParaRPr sz="1300"/>
          </a:p>
        </p:txBody>
      </p:sp>
      <p:sp>
        <p:nvSpPr>
          <p:cNvPr id="123" name="Google Shape;123;gfc7ac5ec04_1_1"/>
          <p:cNvSpPr/>
          <p:nvPr/>
        </p:nvSpPr>
        <p:spPr>
          <a:xfrm>
            <a:off x="3756675" y="1081450"/>
            <a:ext cx="1833000" cy="11376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Owner Decision?</a:t>
            </a:r>
            <a:endParaRPr sz="1300"/>
          </a:p>
        </p:txBody>
      </p:sp>
      <p:sp>
        <p:nvSpPr>
          <p:cNvPr id="124" name="Google Shape;124;gfc7ac5ec04_1_1"/>
          <p:cNvSpPr txBox="1"/>
          <p:nvPr/>
        </p:nvSpPr>
        <p:spPr>
          <a:xfrm>
            <a:off x="3756675" y="2219050"/>
            <a:ext cx="1833000" cy="55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latin typeface="Proxima Nova"/>
                <a:ea typeface="Proxima Nova"/>
                <a:cs typeface="Proxima Nova"/>
                <a:sym typeface="Proxima Nova"/>
              </a:rPr>
              <a:t>Allow entry and add the person to the database</a:t>
            </a:r>
            <a:endParaRPr b="1" sz="800">
              <a:latin typeface="Proxima Nova"/>
              <a:ea typeface="Proxima Nova"/>
              <a:cs typeface="Proxima Nova"/>
              <a:sym typeface="Proxima Nova"/>
            </a:endParaRPr>
          </a:p>
        </p:txBody>
      </p:sp>
      <p:cxnSp>
        <p:nvCxnSpPr>
          <p:cNvPr id="125" name="Google Shape;125;gfc7ac5ec04_1_1"/>
          <p:cNvCxnSpPr>
            <a:stCxn id="121" idx="3"/>
            <a:endCxn id="123" idx="1"/>
          </p:cNvCxnSpPr>
          <p:nvPr/>
        </p:nvCxnSpPr>
        <p:spPr>
          <a:xfrm flipH="1" rot="10800000">
            <a:off x="2464375" y="1650250"/>
            <a:ext cx="1292400" cy="3900"/>
          </a:xfrm>
          <a:prstGeom prst="straightConnector1">
            <a:avLst/>
          </a:prstGeom>
          <a:noFill/>
          <a:ln cap="flat" cmpd="sng" w="28575">
            <a:solidFill>
              <a:schemeClr val="dk2"/>
            </a:solidFill>
            <a:prstDash val="solid"/>
            <a:round/>
            <a:headEnd len="med" w="med" type="none"/>
            <a:tailEnd len="med" w="med" type="triangle"/>
          </a:ln>
        </p:spPr>
      </p:cxnSp>
      <p:sp>
        <p:nvSpPr>
          <p:cNvPr id="126" name="Google Shape;126;gfc7ac5ec04_1_1"/>
          <p:cNvSpPr/>
          <p:nvPr/>
        </p:nvSpPr>
        <p:spPr>
          <a:xfrm>
            <a:off x="7050625" y="3671025"/>
            <a:ext cx="1316700" cy="1248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Perform shearing and rotation on the collected images </a:t>
            </a:r>
            <a:endParaRPr sz="1300"/>
          </a:p>
        </p:txBody>
      </p:sp>
      <p:sp>
        <p:nvSpPr>
          <p:cNvPr id="127" name="Google Shape;127;gfc7ac5ec04_1_1"/>
          <p:cNvSpPr/>
          <p:nvPr/>
        </p:nvSpPr>
        <p:spPr>
          <a:xfrm>
            <a:off x="3832400" y="3726513"/>
            <a:ext cx="1261500" cy="113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Calculate and store the encodings</a:t>
            </a:r>
            <a:endParaRPr/>
          </a:p>
        </p:txBody>
      </p:sp>
      <p:sp>
        <p:nvSpPr>
          <p:cNvPr id="128" name="Google Shape;128;gfc7ac5ec04_1_1"/>
          <p:cNvSpPr/>
          <p:nvPr/>
        </p:nvSpPr>
        <p:spPr>
          <a:xfrm>
            <a:off x="945500" y="3797775"/>
            <a:ext cx="1140600" cy="995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Retrain the model</a:t>
            </a:r>
            <a:endParaRPr/>
          </a:p>
        </p:txBody>
      </p:sp>
      <p:cxnSp>
        <p:nvCxnSpPr>
          <p:cNvPr id="129" name="Google Shape;129;gfc7ac5ec04_1_1"/>
          <p:cNvCxnSpPr/>
          <p:nvPr/>
        </p:nvCxnSpPr>
        <p:spPr>
          <a:xfrm>
            <a:off x="5596825" y="1646350"/>
            <a:ext cx="1453800" cy="7800"/>
          </a:xfrm>
          <a:prstGeom prst="straightConnector1">
            <a:avLst/>
          </a:prstGeom>
          <a:noFill/>
          <a:ln cap="flat" cmpd="sng" w="28575">
            <a:solidFill>
              <a:schemeClr val="dk2"/>
            </a:solidFill>
            <a:prstDash val="solid"/>
            <a:round/>
            <a:headEnd len="med" w="med" type="none"/>
            <a:tailEnd len="med" w="med" type="triangle"/>
          </a:ln>
        </p:spPr>
      </p:cxnSp>
      <p:cxnSp>
        <p:nvCxnSpPr>
          <p:cNvPr id="130" name="Google Shape;130;gfc7ac5ec04_1_1"/>
          <p:cNvCxnSpPr>
            <a:endCxn id="126" idx="0"/>
          </p:cNvCxnSpPr>
          <p:nvPr/>
        </p:nvCxnSpPr>
        <p:spPr>
          <a:xfrm flipH="1">
            <a:off x="7708975" y="2396925"/>
            <a:ext cx="600" cy="1274100"/>
          </a:xfrm>
          <a:prstGeom prst="straightConnector1">
            <a:avLst/>
          </a:prstGeom>
          <a:noFill/>
          <a:ln cap="flat" cmpd="sng" w="28575">
            <a:solidFill>
              <a:schemeClr val="dk2"/>
            </a:solidFill>
            <a:prstDash val="solid"/>
            <a:round/>
            <a:headEnd len="med" w="med" type="none"/>
            <a:tailEnd len="med" w="med" type="triangle"/>
          </a:ln>
        </p:spPr>
      </p:cxnSp>
      <p:cxnSp>
        <p:nvCxnSpPr>
          <p:cNvPr id="131" name="Google Shape;131;gfc7ac5ec04_1_1"/>
          <p:cNvCxnSpPr>
            <a:stCxn id="126" idx="1"/>
            <a:endCxn id="127" idx="3"/>
          </p:cNvCxnSpPr>
          <p:nvPr/>
        </p:nvCxnSpPr>
        <p:spPr>
          <a:xfrm rot="10800000">
            <a:off x="5094025" y="4295325"/>
            <a:ext cx="1956600" cy="0"/>
          </a:xfrm>
          <a:prstGeom prst="straightConnector1">
            <a:avLst/>
          </a:prstGeom>
          <a:noFill/>
          <a:ln cap="flat" cmpd="sng" w="28575">
            <a:solidFill>
              <a:schemeClr val="dk2"/>
            </a:solidFill>
            <a:prstDash val="solid"/>
            <a:round/>
            <a:headEnd len="med" w="med" type="none"/>
            <a:tailEnd len="med" w="med" type="triangle"/>
          </a:ln>
        </p:spPr>
      </p:cxnSp>
      <p:cxnSp>
        <p:nvCxnSpPr>
          <p:cNvPr id="132" name="Google Shape;132;gfc7ac5ec04_1_1"/>
          <p:cNvCxnSpPr>
            <a:stCxn id="127" idx="1"/>
            <a:endCxn id="128" idx="3"/>
          </p:cNvCxnSpPr>
          <p:nvPr/>
        </p:nvCxnSpPr>
        <p:spPr>
          <a:xfrm rot="10800000">
            <a:off x="2086100" y="4295313"/>
            <a:ext cx="1746300" cy="0"/>
          </a:xfrm>
          <a:prstGeom prst="straightConnector1">
            <a:avLst/>
          </a:prstGeom>
          <a:noFill/>
          <a:ln cap="flat" cmpd="sng" w="28575">
            <a:solidFill>
              <a:schemeClr val="dk2"/>
            </a:solidFill>
            <a:prstDash val="solid"/>
            <a:round/>
            <a:headEnd len="med" w="med" type="none"/>
            <a:tailEnd len="med" w="med" type="triangle"/>
          </a:ln>
        </p:spPr>
      </p:cxnSp>
      <p:sp>
        <p:nvSpPr>
          <p:cNvPr id="133" name="Google Shape;133;gfc7ac5ec04_1_1"/>
          <p:cNvSpPr txBox="1"/>
          <p:nvPr/>
        </p:nvSpPr>
        <p:spPr>
          <a:xfrm>
            <a:off x="1443550" y="210225"/>
            <a:ext cx="619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34" name="Google Shape;134;gfc7ac5ec04_1_1"/>
          <p:cNvSpPr txBox="1"/>
          <p:nvPr/>
        </p:nvSpPr>
        <p:spPr>
          <a:xfrm>
            <a:off x="1457000" y="131050"/>
            <a:ext cx="60123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500">
                <a:latin typeface="Proxima Nova"/>
                <a:ea typeface="Proxima Nova"/>
                <a:cs typeface="Proxima Nova"/>
                <a:sym typeface="Proxima Nova"/>
              </a:rPr>
              <a:t>4. Real Time Addition of Image and Retraining of Model</a:t>
            </a:r>
            <a:endParaRPr sz="2500">
              <a:latin typeface="Proxima Nova"/>
              <a:ea typeface="Proxima Nova"/>
              <a:cs typeface="Proxima Nova"/>
              <a:sym typeface="Proxima Nova"/>
            </a:endParaRPr>
          </a:p>
        </p:txBody>
      </p:sp>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21"/>
                                        </p:tgtEl>
                                        <p:attrNameLst>
                                          <p:attrName>style.visibility</p:attrName>
                                        </p:attrNameLst>
                                      </p:cBhvr>
                                      <p:to>
                                        <p:strVal val="visible"/>
                                      </p:to>
                                    </p:set>
                                    <p:anim calcmode="lin" valueType="num">
                                      <p:cBhvr additive="base">
                                        <p:cTn dur="1000"/>
                                        <p:tgtEl>
                                          <p:spTgt spid="12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25"/>
                                        </p:tgtEl>
                                        <p:attrNameLst>
                                          <p:attrName>style.visibility</p:attrName>
                                        </p:attrNameLst>
                                      </p:cBhvr>
                                      <p:to>
                                        <p:strVal val="visible"/>
                                      </p:to>
                                    </p:set>
                                    <p:anim calcmode="lin" valueType="num">
                                      <p:cBhvr additive="base">
                                        <p:cTn dur="1000"/>
                                        <p:tgtEl>
                                          <p:spTgt spid="12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23"/>
                                        </p:tgtEl>
                                        <p:attrNameLst>
                                          <p:attrName>style.visibility</p:attrName>
                                        </p:attrNameLst>
                                      </p:cBhvr>
                                      <p:to>
                                        <p:strVal val="visible"/>
                                      </p:to>
                                    </p:set>
                                    <p:anim calcmode="lin" valueType="num">
                                      <p:cBhvr additive="base">
                                        <p:cTn dur="1000"/>
                                        <p:tgtEl>
                                          <p:spTgt spid="12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24"/>
                                        </p:tgtEl>
                                        <p:attrNameLst>
                                          <p:attrName>style.visibility</p:attrName>
                                        </p:attrNameLst>
                                      </p:cBhvr>
                                      <p:to>
                                        <p:strVal val="visible"/>
                                      </p:to>
                                    </p:set>
                                    <p:anim calcmode="lin" valueType="num">
                                      <p:cBhvr additive="base">
                                        <p:cTn dur="1000"/>
                                        <p:tgtEl>
                                          <p:spTgt spid="12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29"/>
                                        </p:tgtEl>
                                        <p:attrNameLst>
                                          <p:attrName>style.visibility</p:attrName>
                                        </p:attrNameLst>
                                      </p:cBhvr>
                                      <p:to>
                                        <p:strVal val="visible"/>
                                      </p:to>
                                    </p:set>
                                    <p:anim calcmode="lin" valueType="num">
                                      <p:cBhvr additive="base">
                                        <p:cTn dur="1000"/>
                                        <p:tgtEl>
                                          <p:spTgt spid="12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22"/>
                                        </p:tgtEl>
                                        <p:attrNameLst>
                                          <p:attrName>style.visibility</p:attrName>
                                        </p:attrNameLst>
                                      </p:cBhvr>
                                      <p:to>
                                        <p:strVal val="visible"/>
                                      </p:to>
                                    </p:set>
                                    <p:anim calcmode="lin" valueType="num">
                                      <p:cBhvr additive="base">
                                        <p:cTn dur="1000"/>
                                        <p:tgtEl>
                                          <p:spTgt spid="12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30"/>
                                        </p:tgtEl>
                                        <p:attrNameLst>
                                          <p:attrName>style.visibility</p:attrName>
                                        </p:attrNameLst>
                                      </p:cBhvr>
                                      <p:to>
                                        <p:strVal val="visible"/>
                                      </p:to>
                                    </p:set>
                                    <p:anim calcmode="lin" valueType="num">
                                      <p:cBhvr additive="base">
                                        <p:cTn dur="1000"/>
                                        <p:tgtEl>
                                          <p:spTgt spid="13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26"/>
                                        </p:tgtEl>
                                        <p:attrNameLst>
                                          <p:attrName>style.visibility</p:attrName>
                                        </p:attrNameLst>
                                      </p:cBhvr>
                                      <p:to>
                                        <p:strVal val="visible"/>
                                      </p:to>
                                    </p:set>
                                    <p:anim calcmode="lin" valueType="num">
                                      <p:cBhvr additive="base">
                                        <p:cTn dur="1000"/>
                                        <p:tgtEl>
                                          <p:spTgt spid="12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1"/>
                                        </p:tgtEl>
                                        <p:attrNameLst>
                                          <p:attrName>style.visibility</p:attrName>
                                        </p:attrNameLst>
                                      </p:cBhvr>
                                      <p:to>
                                        <p:strVal val="visible"/>
                                      </p:to>
                                    </p:set>
                                    <p:anim calcmode="lin" valueType="num">
                                      <p:cBhvr additive="base">
                                        <p:cTn dur="1100"/>
                                        <p:tgtEl>
                                          <p:spTgt spid="13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27"/>
                                        </p:tgtEl>
                                        <p:attrNameLst>
                                          <p:attrName>style.visibility</p:attrName>
                                        </p:attrNameLst>
                                      </p:cBhvr>
                                      <p:to>
                                        <p:strVal val="visible"/>
                                      </p:to>
                                    </p:set>
                                    <p:anim calcmode="lin" valueType="num">
                                      <p:cBhvr additive="base">
                                        <p:cTn dur="1000"/>
                                        <p:tgtEl>
                                          <p:spTgt spid="12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2"/>
                                        </p:tgtEl>
                                        <p:attrNameLst>
                                          <p:attrName>style.visibility</p:attrName>
                                        </p:attrNameLst>
                                      </p:cBhvr>
                                      <p:to>
                                        <p:strVal val="visible"/>
                                      </p:to>
                                    </p:set>
                                    <p:anim calcmode="lin" valueType="num">
                                      <p:cBhvr additive="base">
                                        <p:cTn dur="1000"/>
                                        <p:tgtEl>
                                          <p:spTgt spid="13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28"/>
                                        </p:tgtEl>
                                        <p:attrNameLst>
                                          <p:attrName>style.visibility</p:attrName>
                                        </p:attrNameLst>
                                      </p:cBhvr>
                                      <p:to>
                                        <p:strVal val="visible"/>
                                      </p:to>
                                    </p:set>
                                    <p:anim calcmode="lin" valueType="num">
                                      <p:cBhvr additive="base">
                                        <p:cTn dur="1000"/>
                                        <p:tgtEl>
                                          <p:spTgt spid="12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fb34a77c5d_0_10"/>
          <p:cNvSpPr txBox="1"/>
          <p:nvPr>
            <p:ph type="title"/>
          </p:nvPr>
        </p:nvSpPr>
        <p:spPr>
          <a:xfrm>
            <a:off x="311700" y="12577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n"/>
              <a:t>5. Facial Recognition Model </a:t>
            </a:r>
            <a:endParaRPr/>
          </a:p>
        </p:txBody>
      </p:sp>
      <p:sp>
        <p:nvSpPr>
          <p:cNvPr id="140" name="Google Shape;140;gfb34a77c5d_0_10"/>
          <p:cNvSpPr txBox="1"/>
          <p:nvPr>
            <p:ph idx="1" type="body"/>
          </p:nvPr>
        </p:nvSpPr>
        <p:spPr>
          <a:xfrm>
            <a:off x="359000" y="698475"/>
            <a:ext cx="8520600" cy="13551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333333"/>
              </a:buClr>
              <a:buSzPts val="1500"/>
              <a:buChar char="-"/>
            </a:pPr>
            <a:r>
              <a:rPr lang="en" sz="1500">
                <a:solidFill>
                  <a:srgbClr val="333333"/>
                </a:solidFill>
              </a:rPr>
              <a:t>Used Algorithm for Computing Encoding: ResNet( face_recognition python module)</a:t>
            </a:r>
            <a:endParaRPr sz="1500">
              <a:solidFill>
                <a:srgbClr val="333333"/>
              </a:solidFill>
            </a:endParaRPr>
          </a:p>
          <a:p>
            <a:pPr indent="0" lvl="0" marL="457200" rtl="0" algn="l">
              <a:lnSpc>
                <a:spcPct val="115000"/>
              </a:lnSpc>
              <a:spcBef>
                <a:spcPts val="0"/>
              </a:spcBef>
              <a:spcAft>
                <a:spcPts val="0"/>
              </a:spcAft>
              <a:buNone/>
            </a:pPr>
            <a:r>
              <a:t/>
            </a:r>
            <a:endParaRPr sz="1500">
              <a:solidFill>
                <a:schemeClr val="dk1"/>
              </a:solidFill>
            </a:endParaRPr>
          </a:p>
          <a:p>
            <a:pPr indent="0" lvl="0" marL="0" rtl="0" algn="l">
              <a:lnSpc>
                <a:spcPct val="115000"/>
              </a:lnSpc>
              <a:spcBef>
                <a:spcPts val="0"/>
              </a:spcBef>
              <a:spcAft>
                <a:spcPts val="0"/>
              </a:spcAft>
              <a:buSzPts val="1800"/>
              <a:buNone/>
            </a:pPr>
            <a:r>
              <a:t/>
            </a:r>
            <a:endParaRPr sz="1500"/>
          </a:p>
        </p:txBody>
      </p:sp>
      <p:pic>
        <p:nvPicPr>
          <p:cNvPr id="141" name="Google Shape;141;gfb34a77c5d_0_10"/>
          <p:cNvPicPr preferRelativeResize="0"/>
          <p:nvPr/>
        </p:nvPicPr>
        <p:blipFill rotWithShape="1">
          <a:blip r:embed="rId3">
            <a:alphaModFix/>
          </a:blip>
          <a:srcRect b="63771" l="0" r="0" t="-1255"/>
          <a:stretch/>
        </p:blipFill>
        <p:spPr>
          <a:xfrm>
            <a:off x="97738" y="2571750"/>
            <a:ext cx="8948524" cy="1486399"/>
          </a:xfrm>
          <a:prstGeom prst="rect">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10287afcbbb_1_0"/>
          <p:cNvSpPr txBox="1"/>
          <p:nvPr>
            <p:ph type="title"/>
          </p:nvPr>
        </p:nvSpPr>
        <p:spPr>
          <a:xfrm>
            <a:off x="311700" y="2164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6. Comparative Analysis: Facial Recognition</a:t>
            </a:r>
            <a:endParaRPr/>
          </a:p>
        </p:txBody>
      </p:sp>
      <p:sp>
        <p:nvSpPr>
          <p:cNvPr id="147" name="Google Shape;147;g10287afcbbb_1_0"/>
          <p:cNvSpPr txBox="1"/>
          <p:nvPr>
            <p:ph idx="1" type="body"/>
          </p:nvPr>
        </p:nvSpPr>
        <p:spPr>
          <a:xfrm>
            <a:off x="311700" y="1152475"/>
            <a:ext cx="8520600" cy="3683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K-Nearest Neighbours</a:t>
            </a:r>
            <a:endParaRPr/>
          </a:p>
          <a:p>
            <a:pPr indent="-342900" lvl="0" marL="457200" rtl="0" algn="l">
              <a:spcBef>
                <a:spcPts val="0"/>
              </a:spcBef>
              <a:spcAft>
                <a:spcPts val="0"/>
              </a:spcAft>
              <a:buSzPts val="1800"/>
              <a:buChar char="●"/>
            </a:pPr>
            <a:r>
              <a:rPr lang="en"/>
              <a:t>Support vector Machine(SVM)</a:t>
            </a:r>
            <a:endParaRPr/>
          </a:p>
          <a:p>
            <a:pPr indent="0" lvl="0" marL="457200" rtl="0" algn="l">
              <a:spcBef>
                <a:spcPts val="0"/>
              </a:spcBef>
              <a:spcAft>
                <a:spcPts val="0"/>
              </a:spcAft>
              <a:buNone/>
            </a:pPr>
            <a:r>
              <a:t/>
            </a:r>
            <a:endParaRPr/>
          </a:p>
        </p:txBody>
      </p:sp>
      <p:graphicFrame>
        <p:nvGraphicFramePr>
          <p:cNvPr id="148" name="Google Shape;148;g10287afcbbb_1_0"/>
          <p:cNvGraphicFramePr/>
          <p:nvPr/>
        </p:nvGraphicFramePr>
        <p:xfrm>
          <a:off x="1482050" y="1985490"/>
          <a:ext cx="3000000" cy="3000000"/>
        </p:xfrm>
        <a:graphic>
          <a:graphicData uri="http://schemas.openxmlformats.org/drawingml/2006/table">
            <a:tbl>
              <a:tblPr>
                <a:noFill/>
                <a:tableStyleId>{10413DBC-1A55-4DD1-B047-4B21B95B7F24}</a:tableStyleId>
              </a:tblPr>
              <a:tblGrid>
                <a:gridCol w="1594400"/>
                <a:gridCol w="1594400"/>
                <a:gridCol w="1594400"/>
                <a:gridCol w="1594400"/>
              </a:tblGrid>
              <a:tr h="693775">
                <a:tc>
                  <a:txBody>
                    <a:bodyPr/>
                    <a:lstStyle/>
                    <a:p>
                      <a:pPr indent="0" lvl="0" marL="0" rtl="0" algn="ctr">
                        <a:spcBef>
                          <a:spcPts val="0"/>
                        </a:spcBef>
                        <a:spcAft>
                          <a:spcPts val="0"/>
                        </a:spcAft>
                        <a:buNone/>
                      </a:pPr>
                      <a:r>
                        <a:rPr b="1" lang="en">
                          <a:solidFill>
                            <a:schemeClr val="dk1"/>
                          </a:solidFill>
                        </a:rPr>
                        <a:t>ML Model</a:t>
                      </a:r>
                      <a:endParaRPr b="1">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Accuracy</a:t>
                      </a:r>
                      <a:endParaRPr b="1">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Training Time</a:t>
                      </a:r>
                      <a:endParaRPr b="1">
                        <a:solidFill>
                          <a:schemeClr val="dk1"/>
                        </a:solidFill>
                      </a:endParaRPr>
                    </a:p>
                    <a:p>
                      <a:pPr indent="0" lvl="0" marL="0" rtl="0" algn="ctr">
                        <a:spcBef>
                          <a:spcPts val="0"/>
                        </a:spcBef>
                        <a:spcAft>
                          <a:spcPts val="0"/>
                        </a:spcAft>
                        <a:buNone/>
                      </a:pPr>
                      <a:r>
                        <a:rPr b="1" lang="en">
                          <a:solidFill>
                            <a:schemeClr val="dk1"/>
                          </a:solidFill>
                        </a:rPr>
                        <a:t>(For 10 subjects approx.)</a:t>
                      </a:r>
                      <a:endParaRPr b="1">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Prediction time</a:t>
                      </a:r>
                      <a:endParaRPr b="1">
                        <a:solidFill>
                          <a:schemeClr val="dk1"/>
                        </a:solidFill>
                      </a:endParaRPr>
                    </a:p>
                    <a:p>
                      <a:pPr indent="0" lvl="0" marL="0" rtl="0" algn="ctr">
                        <a:spcBef>
                          <a:spcPts val="0"/>
                        </a:spcBef>
                        <a:spcAft>
                          <a:spcPts val="0"/>
                        </a:spcAft>
                        <a:buNone/>
                      </a:pPr>
                      <a:r>
                        <a:rPr b="1" lang="en">
                          <a:solidFill>
                            <a:schemeClr val="dk1"/>
                          </a:solidFill>
                        </a:rPr>
                        <a:t>(For 10 subjects</a:t>
                      </a:r>
                      <a:endParaRPr b="1">
                        <a:solidFill>
                          <a:schemeClr val="dk1"/>
                        </a:solidFill>
                      </a:endParaRPr>
                    </a:p>
                    <a:p>
                      <a:pPr indent="0" lvl="0" marL="0" rtl="0" algn="ctr">
                        <a:spcBef>
                          <a:spcPts val="0"/>
                        </a:spcBef>
                        <a:spcAft>
                          <a:spcPts val="0"/>
                        </a:spcAft>
                        <a:buNone/>
                      </a:pPr>
                      <a:r>
                        <a:rPr b="1" lang="en">
                          <a:solidFill>
                            <a:schemeClr val="dk1"/>
                          </a:solidFill>
                        </a:rPr>
                        <a:t>approx.)</a:t>
                      </a:r>
                      <a:endParaRPr b="1">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3900">
                <a:tc>
                  <a:txBody>
                    <a:bodyPr/>
                    <a:lstStyle/>
                    <a:p>
                      <a:pPr indent="0" lvl="0" marL="0" rtl="0" algn="ctr">
                        <a:spcBef>
                          <a:spcPts val="0"/>
                        </a:spcBef>
                        <a:spcAft>
                          <a:spcPts val="0"/>
                        </a:spcAft>
                        <a:buNone/>
                      </a:pPr>
                      <a:r>
                        <a:rPr b="1" lang="en">
                          <a:solidFill>
                            <a:schemeClr val="dk1"/>
                          </a:solidFill>
                        </a:rPr>
                        <a:t>K-NN</a:t>
                      </a:r>
                      <a:endParaRPr b="1">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94.5%</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 minutes 30 seconds</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39.4 seconds </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3900">
                <a:tc>
                  <a:txBody>
                    <a:bodyPr/>
                    <a:lstStyle/>
                    <a:p>
                      <a:pPr indent="0" lvl="0" marL="0" rtl="0" algn="ctr">
                        <a:spcBef>
                          <a:spcPts val="0"/>
                        </a:spcBef>
                        <a:spcAft>
                          <a:spcPts val="0"/>
                        </a:spcAft>
                        <a:buNone/>
                      </a:pPr>
                      <a:r>
                        <a:rPr b="1" lang="en">
                          <a:solidFill>
                            <a:schemeClr val="dk1"/>
                          </a:solidFill>
                        </a:rPr>
                        <a:t>SVM</a:t>
                      </a:r>
                      <a:endParaRPr b="1">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93%</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 minutes 32 seconds</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35.4 seconds</a:t>
                      </a:r>
                      <a:endParaRPr>
                        <a:solidFill>
                          <a:schemeClr val="dk1"/>
                        </a:solidFill>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49" name="Google Shape;149;g10287afcbbb_1_0"/>
          <p:cNvSpPr txBox="1"/>
          <p:nvPr/>
        </p:nvSpPr>
        <p:spPr>
          <a:xfrm>
            <a:off x="751950" y="4251225"/>
            <a:ext cx="78378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300">
                <a:latin typeface="Lora"/>
                <a:ea typeface="Lora"/>
                <a:cs typeface="Lora"/>
                <a:sym typeface="Lora"/>
              </a:rPr>
              <a:t>Note: The training and prediction times are checked in our personal laptops, it might change in other systems.</a:t>
            </a:r>
            <a:endParaRPr i="1" sz="1300">
              <a:latin typeface="Lora"/>
              <a:ea typeface="Lora"/>
              <a:cs typeface="Lora"/>
              <a:sym typeface="Lora"/>
            </a:endParaRPr>
          </a:p>
        </p:txBody>
      </p:sp>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8"/>
                                        </p:tgtEl>
                                        <p:attrNameLst>
                                          <p:attrName>style.visibility</p:attrName>
                                        </p:attrNameLst>
                                      </p:cBhvr>
                                      <p:to>
                                        <p:strVal val="visible"/>
                                      </p:to>
                                    </p:set>
                                    <p:anim calcmode="lin" valueType="num">
                                      <p:cBhvr additive="base">
                                        <p:cTn dur="2000"/>
                                        <p:tgtEl>
                                          <p:spTgt spid="14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1028269cfbd_0_0"/>
          <p:cNvSpPr/>
          <p:nvPr/>
        </p:nvSpPr>
        <p:spPr>
          <a:xfrm>
            <a:off x="1508538" y="2737363"/>
            <a:ext cx="1167600" cy="588000"/>
          </a:xfrm>
          <a:prstGeom prst="rect">
            <a:avLst/>
          </a:prstGeom>
          <a:solidFill>
            <a:srgbClr val="FFD966"/>
          </a:solid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Encoding (ResNet)</a:t>
            </a:r>
            <a:endParaRPr sz="1200"/>
          </a:p>
        </p:txBody>
      </p:sp>
      <p:pic>
        <p:nvPicPr>
          <p:cNvPr id="155" name="Google Shape;155;g1028269cfbd_0_0"/>
          <p:cNvPicPr preferRelativeResize="0"/>
          <p:nvPr/>
        </p:nvPicPr>
        <p:blipFill>
          <a:blip r:embed="rId3">
            <a:alphaModFix/>
          </a:blip>
          <a:stretch>
            <a:fillRect/>
          </a:stretch>
        </p:blipFill>
        <p:spPr>
          <a:xfrm>
            <a:off x="3225175" y="2188763"/>
            <a:ext cx="1260400" cy="1685225"/>
          </a:xfrm>
          <a:prstGeom prst="rect">
            <a:avLst/>
          </a:prstGeom>
          <a:noFill/>
          <a:ln cap="flat" cmpd="sng" w="19050">
            <a:solidFill>
              <a:schemeClr val="dk2"/>
            </a:solidFill>
            <a:prstDash val="solid"/>
            <a:round/>
            <a:headEnd len="sm" w="sm" type="none"/>
            <a:tailEnd len="sm" w="sm" type="none"/>
          </a:ln>
        </p:spPr>
      </p:pic>
      <p:pic>
        <p:nvPicPr>
          <p:cNvPr id="156" name="Google Shape;156;g1028269cfbd_0_0"/>
          <p:cNvPicPr preferRelativeResize="0"/>
          <p:nvPr/>
        </p:nvPicPr>
        <p:blipFill rotWithShape="1">
          <a:blip r:embed="rId4">
            <a:alphaModFix/>
          </a:blip>
          <a:srcRect b="0" l="0" r="0" t="0"/>
          <a:stretch/>
        </p:blipFill>
        <p:spPr>
          <a:xfrm>
            <a:off x="5442350" y="1053812"/>
            <a:ext cx="599651" cy="766275"/>
          </a:xfrm>
          <a:prstGeom prst="rect">
            <a:avLst/>
          </a:prstGeom>
          <a:noFill/>
          <a:ln>
            <a:noFill/>
          </a:ln>
        </p:spPr>
      </p:pic>
      <p:sp>
        <p:nvSpPr>
          <p:cNvPr id="157" name="Google Shape;157;g1028269cfbd_0_0"/>
          <p:cNvSpPr/>
          <p:nvPr/>
        </p:nvSpPr>
        <p:spPr>
          <a:xfrm>
            <a:off x="7117275" y="2566525"/>
            <a:ext cx="1753800" cy="1006800"/>
          </a:xfrm>
          <a:prstGeom prst="diamond">
            <a:avLst/>
          </a:prstGeom>
          <a:solidFill>
            <a:srgbClr val="FCE5CD"/>
          </a:solidFill>
          <a:ln cap="flat" cmpd="sng" w="9525">
            <a:solidFill>
              <a:srgbClr val="7F6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Distance Less Than Threshold</a:t>
            </a:r>
            <a:endParaRPr sz="1100"/>
          </a:p>
        </p:txBody>
      </p:sp>
      <p:sp>
        <p:nvSpPr>
          <p:cNvPr id="158" name="Google Shape;158;g1028269cfbd_0_0"/>
          <p:cNvSpPr/>
          <p:nvPr/>
        </p:nvSpPr>
        <p:spPr>
          <a:xfrm>
            <a:off x="7452200" y="591775"/>
            <a:ext cx="1066500" cy="763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Person found</a:t>
            </a:r>
            <a:endParaRPr/>
          </a:p>
        </p:txBody>
      </p:sp>
      <p:sp>
        <p:nvSpPr>
          <p:cNvPr id="159" name="Google Shape;159;g1028269cfbd_0_0"/>
          <p:cNvSpPr/>
          <p:nvPr/>
        </p:nvSpPr>
        <p:spPr>
          <a:xfrm>
            <a:off x="7493300" y="4131375"/>
            <a:ext cx="996900" cy="763200"/>
          </a:xfrm>
          <a:prstGeom prst="rect">
            <a:avLst/>
          </a:prstGeom>
          <a:solidFill>
            <a:srgbClr val="DD7E6B"/>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Person not found</a:t>
            </a:r>
            <a:endParaRPr/>
          </a:p>
        </p:txBody>
      </p:sp>
      <p:cxnSp>
        <p:nvCxnSpPr>
          <p:cNvPr id="160" name="Google Shape;160;g1028269cfbd_0_0"/>
          <p:cNvCxnSpPr>
            <a:stCxn id="161" idx="3"/>
            <a:endCxn id="154" idx="1"/>
          </p:cNvCxnSpPr>
          <p:nvPr/>
        </p:nvCxnSpPr>
        <p:spPr>
          <a:xfrm>
            <a:off x="944238" y="3031363"/>
            <a:ext cx="564300" cy="0"/>
          </a:xfrm>
          <a:prstGeom prst="straightConnector1">
            <a:avLst/>
          </a:prstGeom>
          <a:noFill/>
          <a:ln cap="flat" cmpd="sng" w="38100">
            <a:solidFill>
              <a:schemeClr val="dk2"/>
            </a:solidFill>
            <a:prstDash val="solid"/>
            <a:round/>
            <a:headEnd len="med" w="med" type="none"/>
            <a:tailEnd len="med" w="med" type="stealth"/>
          </a:ln>
        </p:spPr>
      </p:cxnSp>
      <p:cxnSp>
        <p:nvCxnSpPr>
          <p:cNvPr id="162" name="Google Shape;162;g1028269cfbd_0_0"/>
          <p:cNvCxnSpPr>
            <a:stCxn id="154" idx="3"/>
            <a:endCxn id="155" idx="1"/>
          </p:cNvCxnSpPr>
          <p:nvPr/>
        </p:nvCxnSpPr>
        <p:spPr>
          <a:xfrm>
            <a:off x="2676138" y="3031363"/>
            <a:ext cx="549000" cy="0"/>
          </a:xfrm>
          <a:prstGeom prst="straightConnector1">
            <a:avLst/>
          </a:prstGeom>
          <a:noFill/>
          <a:ln cap="flat" cmpd="sng" w="38100">
            <a:solidFill>
              <a:schemeClr val="dk2"/>
            </a:solidFill>
            <a:prstDash val="solid"/>
            <a:round/>
            <a:headEnd len="med" w="med" type="none"/>
            <a:tailEnd len="med" w="med" type="stealth"/>
          </a:ln>
        </p:spPr>
      </p:cxnSp>
      <p:cxnSp>
        <p:nvCxnSpPr>
          <p:cNvPr id="163" name="Google Shape;163;g1028269cfbd_0_0"/>
          <p:cNvCxnSpPr>
            <a:stCxn id="155" idx="3"/>
            <a:endCxn id="164" idx="1"/>
          </p:cNvCxnSpPr>
          <p:nvPr/>
        </p:nvCxnSpPr>
        <p:spPr>
          <a:xfrm>
            <a:off x="4485575" y="3031375"/>
            <a:ext cx="708600" cy="38700"/>
          </a:xfrm>
          <a:prstGeom prst="straightConnector1">
            <a:avLst/>
          </a:prstGeom>
          <a:noFill/>
          <a:ln cap="flat" cmpd="sng" w="38100">
            <a:solidFill>
              <a:schemeClr val="dk2"/>
            </a:solidFill>
            <a:prstDash val="solid"/>
            <a:round/>
            <a:headEnd len="med" w="med" type="none"/>
            <a:tailEnd len="med" w="med" type="stealth"/>
          </a:ln>
        </p:spPr>
      </p:cxnSp>
      <p:cxnSp>
        <p:nvCxnSpPr>
          <p:cNvPr id="165" name="Google Shape;165;g1028269cfbd_0_0"/>
          <p:cNvCxnSpPr>
            <a:stCxn id="164" idx="3"/>
            <a:endCxn id="157" idx="1"/>
          </p:cNvCxnSpPr>
          <p:nvPr/>
        </p:nvCxnSpPr>
        <p:spPr>
          <a:xfrm>
            <a:off x="6361675" y="3069937"/>
            <a:ext cx="755700" cy="0"/>
          </a:xfrm>
          <a:prstGeom prst="straightConnector1">
            <a:avLst/>
          </a:prstGeom>
          <a:noFill/>
          <a:ln cap="flat" cmpd="sng" w="38100">
            <a:solidFill>
              <a:schemeClr val="dk2"/>
            </a:solidFill>
            <a:prstDash val="solid"/>
            <a:round/>
            <a:headEnd len="med" w="med" type="none"/>
            <a:tailEnd len="med" w="med" type="stealth"/>
          </a:ln>
        </p:spPr>
      </p:cxnSp>
      <p:cxnSp>
        <p:nvCxnSpPr>
          <p:cNvPr id="166" name="Google Shape;166;g1028269cfbd_0_0"/>
          <p:cNvCxnSpPr>
            <a:stCxn id="157" idx="0"/>
          </p:cNvCxnSpPr>
          <p:nvPr/>
        </p:nvCxnSpPr>
        <p:spPr>
          <a:xfrm rot="10800000">
            <a:off x="7983675" y="1354825"/>
            <a:ext cx="10500" cy="1211700"/>
          </a:xfrm>
          <a:prstGeom prst="straightConnector1">
            <a:avLst/>
          </a:prstGeom>
          <a:noFill/>
          <a:ln cap="flat" cmpd="sng" w="38100">
            <a:solidFill>
              <a:schemeClr val="dk2"/>
            </a:solidFill>
            <a:prstDash val="solid"/>
            <a:round/>
            <a:headEnd len="med" w="med" type="none"/>
            <a:tailEnd len="med" w="med" type="stealth"/>
          </a:ln>
        </p:spPr>
      </p:cxnSp>
      <p:cxnSp>
        <p:nvCxnSpPr>
          <p:cNvPr id="167" name="Google Shape;167;g1028269cfbd_0_0"/>
          <p:cNvCxnSpPr>
            <a:stCxn id="157" idx="2"/>
            <a:endCxn id="159" idx="0"/>
          </p:cNvCxnSpPr>
          <p:nvPr/>
        </p:nvCxnSpPr>
        <p:spPr>
          <a:xfrm flipH="1">
            <a:off x="7991775" y="3573325"/>
            <a:ext cx="2400" cy="558000"/>
          </a:xfrm>
          <a:prstGeom prst="straightConnector1">
            <a:avLst/>
          </a:prstGeom>
          <a:noFill/>
          <a:ln cap="flat" cmpd="sng" w="38100">
            <a:solidFill>
              <a:schemeClr val="dk2"/>
            </a:solidFill>
            <a:prstDash val="solid"/>
            <a:round/>
            <a:headEnd len="med" w="med" type="none"/>
            <a:tailEnd len="med" w="med" type="stealth"/>
          </a:ln>
        </p:spPr>
      </p:cxnSp>
      <p:sp>
        <p:nvSpPr>
          <p:cNvPr id="164" name="Google Shape;164;g1028269cfbd_0_0"/>
          <p:cNvSpPr/>
          <p:nvPr/>
        </p:nvSpPr>
        <p:spPr>
          <a:xfrm>
            <a:off x="5194075" y="2498287"/>
            <a:ext cx="1167600" cy="1143300"/>
          </a:xfrm>
          <a:prstGeom prst="rect">
            <a:avLst/>
          </a:prstGeom>
          <a:solidFill>
            <a:srgbClr val="FFE599"/>
          </a:solidFill>
          <a:ln cap="flat" cmpd="sng" w="9525">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Proxima Nova"/>
                <a:ea typeface="Proxima Nova"/>
                <a:cs typeface="Proxima Nova"/>
                <a:sym typeface="Proxima Nova"/>
              </a:rPr>
              <a:t>KNN Algorithm (Face Recognition)</a:t>
            </a:r>
            <a:endParaRPr/>
          </a:p>
        </p:txBody>
      </p:sp>
      <p:cxnSp>
        <p:nvCxnSpPr>
          <p:cNvPr id="168" name="Google Shape;168;g1028269cfbd_0_0"/>
          <p:cNvCxnSpPr>
            <a:stCxn id="156" idx="2"/>
          </p:cNvCxnSpPr>
          <p:nvPr/>
        </p:nvCxnSpPr>
        <p:spPr>
          <a:xfrm>
            <a:off x="5742175" y="1820087"/>
            <a:ext cx="9900" cy="667500"/>
          </a:xfrm>
          <a:prstGeom prst="straightConnector1">
            <a:avLst/>
          </a:prstGeom>
          <a:noFill/>
          <a:ln cap="flat" cmpd="sng" w="38100">
            <a:solidFill>
              <a:schemeClr val="dk2"/>
            </a:solidFill>
            <a:prstDash val="solid"/>
            <a:round/>
            <a:headEnd len="med" w="med" type="none"/>
            <a:tailEnd len="med" w="med" type="stealth"/>
          </a:ln>
        </p:spPr>
      </p:cxnSp>
      <p:sp>
        <p:nvSpPr>
          <p:cNvPr id="169" name="Google Shape;169;g1028269cfbd_0_0"/>
          <p:cNvSpPr/>
          <p:nvPr/>
        </p:nvSpPr>
        <p:spPr>
          <a:xfrm>
            <a:off x="4807225" y="591775"/>
            <a:ext cx="1941300" cy="347100"/>
          </a:xfrm>
          <a:prstGeom prst="rect">
            <a:avLst/>
          </a:prstGeom>
          <a:solidFill>
            <a:srgbClr val="FFE599"/>
          </a:solidFill>
          <a:ln cap="flat" cmpd="sng" w="9525">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latin typeface="Proxima Nova"/>
              <a:ea typeface="Proxima Nova"/>
              <a:cs typeface="Proxima Nova"/>
              <a:sym typeface="Proxima Nova"/>
            </a:endParaRPr>
          </a:p>
          <a:p>
            <a:pPr indent="0" lvl="0" marL="0" rtl="0" algn="ctr">
              <a:spcBef>
                <a:spcPts val="0"/>
              </a:spcBef>
              <a:spcAft>
                <a:spcPts val="0"/>
              </a:spcAft>
              <a:buNone/>
            </a:pPr>
            <a:r>
              <a:rPr b="1" lang="en">
                <a:latin typeface="Proxima Nova"/>
                <a:ea typeface="Proxima Nova"/>
                <a:cs typeface="Proxima Nova"/>
                <a:sym typeface="Proxima Nova"/>
              </a:rPr>
              <a:t>Stored Encodings</a:t>
            </a:r>
            <a:endParaRPr b="1">
              <a:latin typeface="Proxima Nova"/>
              <a:ea typeface="Proxima Nova"/>
              <a:cs typeface="Proxima Nova"/>
              <a:sym typeface="Proxima Nova"/>
            </a:endParaRPr>
          </a:p>
          <a:p>
            <a:pPr indent="0" lvl="0" marL="0" rtl="0" algn="ctr">
              <a:spcBef>
                <a:spcPts val="0"/>
              </a:spcBef>
              <a:spcAft>
                <a:spcPts val="0"/>
              </a:spcAft>
              <a:buNone/>
            </a:pPr>
            <a:r>
              <a:t/>
            </a:r>
            <a:endParaRPr b="1">
              <a:latin typeface="Proxima Nova"/>
              <a:ea typeface="Proxima Nova"/>
              <a:cs typeface="Proxima Nova"/>
              <a:sym typeface="Proxima Nova"/>
            </a:endParaRPr>
          </a:p>
        </p:txBody>
      </p:sp>
      <p:sp>
        <p:nvSpPr>
          <p:cNvPr id="170" name="Google Shape;170;g1028269cfbd_0_0"/>
          <p:cNvSpPr txBox="1"/>
          <p:nvPr/>
        </p:nvSpPr>
        <p:spPr>
          <a:xfrm>
            <a:off x="-608050" y="99500"/>
            <a:ext cx="59796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500">
                <a:latin typeface="Proxima Nova"/>
                <a:ea typeface="Proxima Nova"/>
                <a:cs typeface="Proxima Nova"/>
                <a:sym typeface="Proxima Nova"/>
              </a:rPr>
              <a:t>Working of the Face Recognition Algorithm</a:t>
            </a:r>
            <a:endParaRPr sz="2500">
              <a:latin typeface="Proxima Nova"/>
              <a:ea typeface="Proxima Nova"/>
              <a:cs typeface="Proxima Nova"/>
              <a:sym typeface="Proxima Nova"/>
            </a:endParaRPr>
          </a:p>
        </p:txBody>
      </p:sp>
      <p:pic>
        <p:nvPicPr>
          <p:cNvPr id="171" name="Google Shape;171;g1028269cfbd_0_0"/>
          <p:cNvPicPr preferRelativeResize="0"/>
          <p:nvPr/>
        </p:nvPicPr>
        <p:blipFill>
          <a:blip r:embed="rId5">
            <a:alphaModFix/>
          </a:blip>
          <a:stretch>
            <a:fillRect/>
          </a:stretch>
        </p:blipFill>
        <p:spPr>
          <a:xfrm>
            <a:off x="142829" y="2697625"/>
            <a:ext cx="816698" cy="667499"/>
          </a:xfrm>
          <a:prstGeom prst="rect">
            <a:avLst/>
          </a:prstGeom>
          <a:noFill/>
          <a:ln>
            <a:noFill/>
          </a:ln>
        </p:spPr>
      </p:pic>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par>
                                <p:cTn fill="hold" nodeType="with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000"/>
                                        <p:tgtEl>
                                          <p:spTgt spid="1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par>
                                <p:cTn fill="hold" nodeType="with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par>
                                <p:cTn fill="hold" nodeType="with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